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4"/>
  </p:sldMasterIdLst>
  <p:notesMasterIdLst>
    <p:notesMasterId r:id="rId55"/>
  </p:notesMasterIdLst>
  <p:handoutMasterIdLst>
    <p:handoutMasterId r:id="rId56"/>
  </p:handoutMasterIdLst>
  <p:sldIdLst>
    <p:sldId id="1669" r:id="rId5"/>
    <p:sldId id="1740" r:id="rId6"/>
    <p:sldId id="1741" r:id="rId7"/>
    <p:sldId id="1698" r:id="rId8"/>
    <p:sldId id="1697" r:id="rId9"/>
    <p:sldId id="1699" r:id="rId10"/>
    <p:sldId id="1705" r:id="rId11"/>
    <p:sldId id="1693" r:id="rId12"/>
    <p:sldId id="1700" r:id="rId13"/>
    <p:sldId id="1710" r:id="rId14"/>
    <p:sldId id="1711" r:id="rId15"/>
    <p:sldId id="1712" r:id="rId16"/>
    <p:sldId id="1713" r:id="rId17"/>
    <p:sldId id="1703" r:id="rId18"/>
    <p:sldId id="1696" r:id="rId19"/>
    <p:sldId id="1714" r:id="rId20"/>
    <p:sldId id="1701" r:id="rId21"/>
    <p:sldId id="1715" r:id="rId22"/>
    <p:sldId id="1717" r:id="rId23"/>
    <p:sldId id="1716" r:id="rId24"/>
    <p:sldId id="1718" r:id="rId25"/>
    <p:sldId id="1719" r:id="rId26"/>
    <p:sldId id="1720" r:id="rId27"/>
    <p:sldId id="1721" r:id="rId28"/>
    <p:sldId id="1722" r:id="rId29"/>
    <p:sldId id="1723" r:id="rId30"/>
    <p:sldId id="1724" r:id="rId31"/>
    <p:sldId id="1709" r:id="rId32"/>
    <p:sldId id="1725" r:id="rId33"/>
    <p:sldId id="1726" r:id="rId34"/>
    <p:sldId id="1727" r:id="rId35"/>
    <p:sldId id="1728" r:id="rId36"/>
    <p:sldId id="1704" r:id="rId37"/>
    <p:sldId id="1708" r:id="rId38"/>
    <p:sldId id="1729" r:id="rId39"/>
    <p:sldId id="1730" r:id="rId40"/>
    <p:sldId id="1731" r:id="rId41"/>
    <p:sldId id="1732" r:id="rId42"/>
    <p:sldId id="1733" r:id="rId43"/>
    <p:sldId id="1734" r:id="rId44"/>
    <p:sldId id="1735" r:id="rId45"/>
    <p:sldId id="1736" r:id="rId46"/>
    <p:sldId id="1737" r:id="rId47"/>
    <p:sldId id="1738" r:id="rId48"/>
    <p:sldId id="1692" r:id="rId49"/>
    <p:sldId id="1706" r:id="rId50"/>
    <p:sldId id="1707" r:id="rId51"/>
    <p:sldId id="1695" r:id="rId52"/>
    <p:sldId id="1742" r:id="rId53"/>
    <p:sldId id="1739" r:id="rId54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22"/>
    <a:srgbClr val="1175EF"/>
    <a:srgbClr val="0A0A0A"/>
    <a:srgbClr val="1C1C1C"/>
    <a:srgbClr val="000000"/>
    <a:srgbClr val="121212"/>
    <a:srgbClr val="F5F5F5"/>
    <a:srgbClr val="56565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1132" autoAdjust="0"/>
  </p:normalViewPr>
  <p:slideViewPr>
    <p:cSldViewPr>
      <p:cViewPr varScale="1">
        <p:scale>
          <a:sx n="104" d="100"/>
          <a:sy n="104" d="100"/>
        </p:scale>
        <p:origin x="119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780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59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01E72B96-4A72-40AC-BAA9-F12A1EF184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8A1-AA70-4E08-AC40-8035AA23F0C1}" type="slidenum">
              <a:rPr lang="en-US"/>
              <a:pPr/>
              <a:t>1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3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8A1-AA70-4E08-AC40-8035AA23F0C1}" type="slidenum">
              <a:rPr lang="en-US"/>
              <a:pPr/>
              <a:t>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0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8A1-AA70-4E08-AC40-8035AA23F0C1}" type="slidenum">
              <a:rPr lang="en-US"/>
              <a:pPr/>
              <a:t>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9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72B96-4A72-40AC-BAA9-F12A1EF184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72B96-4A72-40AC-BAA9-F12A1EF1845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8A1-AA70-4E08-AC40-8035AA23F0C1}" type="slidenum">
              <a:rPr lang="en-US"/>
              <a:pPr/>
              <a:t>50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BA91-8C3C-49BD-A24A-8A93170F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868F-C892-4454-BFFF-C881D7F0D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868F-C892-4454-BFFF-C881D7F0D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868F-C892-4454-BFFF-C881D7F0D0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11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868F-C892-4454-BFFF-C881D7F0D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5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868F-C892-4454-BFFF-C881D7F0D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868F-C892-4454-BFFF-C881D7F0D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D458-A05F-4C2A-9CEF-3F4E3EAE8D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7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4674-7078-4307-9026-24A5AFA71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A360-585A-4B31-8609-DD2918DED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3020-B695-4066-AA42-71A641BF8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A5C1-B525-451B-9C0F-D06AA4E74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99CE-D453-4AF1-86D4-EBD9C5BA0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C16F-F9C7-4880-A64D-4C4AA0704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1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6FD5-236D-4545-BE9C-1B22F4B0C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1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8267-C54D-420D-B69F-208F461B4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2FC-49FA-43AF-BC9A-BBAAAEE2E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lumMod val="75000"/>
                <a:lumOff val="25000"/>
              </a:schemeClr>
            </a:gs>
            <a:gs pos="5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3788-86F4-4476-AACA-BDBC58714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5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gb-law.com/" TargetMode="External"/><Relationship Id="rId4" Type="http://schemas.openxmlformats.org/officeDocument/2006/relationships/hyperlink" Target="mailto:solseng@sgb-law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gb-law.com/" TargetMode="External"/><Relationship Id="rId4" Type="http://schemas.openxmlformats.org/officeDocument/2006/relationships/hyperlink" Target="mailto:solseng@sgb-law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315FA9A-53DE-EEDB-026B-F1489CB71011}"/>
              </a:ext>
            </a:extLst>
          </p:cNvPr>
          <p:cNvSpPr/>
          <p:nvPr/>
        </p:nvSpPr>
        <p:spPr>
          <a:xfrm rot="2663776">
            <a:off x="5412693" y="-720900"/>
            <a:ext cx="10201534" cy="5016925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3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8AE9-C6F2-950D-5434-29EE8A3A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Emphasize abilities,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limitations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03E55B-4783-8A65-4FBB-09C9CF181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56205"/>
              </p:ext>
            </p:extLst>
          </p:nvPr>
        </p:nvGraphicFramePr>
        <p:xfrm>
          <a:off x="114300" y="1554921"/>
          <a:ext cx="11963400" cy="4663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2582762747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2258256869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54162"/>
                  </a:ext>
                </a:extLst>
              </a:tr>
              <a:tr h="167883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USES A WHEELCHAIR	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6222387"/>
                  </a:ext>
                </a:extLst>
              </a:tr>
              <a:tr h="220114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097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1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8AE9-C6F2-950D-5434-29EE8A3A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Emphasize abilities,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limitations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03E55B-4783-8A65-4FBB-09C9CF181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86908"/>
              </p:ext>
            </p:extLst>
          </p:nvPr>
        </p:nvGraphicFramePr>
        <p:xfrm>
          <a:off x="114300" y="1554921"/>
          <a:ext cx="11963400" cy="4663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2582762747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2258256869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54162"/>
                  </a:ext>
                </a:extLst>
              </a:tr>
              <a:tr h="167883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USES A WHEELCHAIR	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WHEELCHAIR-BOUND; CONFINED TO A WHEELCHAIR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6222387"/>
                  </a:ext>
                </a:extLst>
              </a:tr>
              <a:tr h="220114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097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42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8AE9-C6F2-950D-5434-29EE8A3A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Emphasize abilities,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limitations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03E55B-4783-8A65-4FBB-09C9CF181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57248"/>
              </p:ext>
            </p:extLst>
          </p:nvPr>
        </p:nvGraphicFramePr>
        <p:xfrm>
          <a:off x="114300" y="1554921"/>
          <a:ext cx="11963400" cy="4663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2582762747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2258256869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54162"/>
                  </a:ext>
                </a:extLst>
              </a:tr>
              <a:tr h="167883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USES A WHEELCHAIR	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WHEELCHAIR-BOUND; CONFINED TO A WHEELCHAIR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6222387"/>
                  </a:ext>
                </a:extLst>
              </a:tr>
              <a:tr h="220114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USES A COMMUNICATION DEVICE; USES AN ALTERNATIVE METHOD OF COMMUNICATION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097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1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8AE9-C6F2-950D-5434-29EE8A3A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Emphasize abilities,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limitations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03E55B-4783-8A65-4FBB-09C9CF18182D}"/>
              </a:ext>
            </a:extLst>
          </p:cNvPr>
          <p:cNvGraphicFramePr>
            <a:graphicFrameLocks noGrp="1"/>
          </p:cNvGraphicFramePr>
          <p:nvPr/>
        </p:nvGraphicFramePr>
        <p:xfrm>
          <a:off x="114300" y="1554921"/>
          <a:ext cx="11963400" cy="4663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2582762747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2258256869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54162"/>
                  </a:ext>
                </a:extLst>
              </a:tr>
              <a:tr h="167883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USES A WHEELCHAIR	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WHEELCHAIR-BOUND; CONFINED TO A WHEELCHAIR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6222387"/>
                  </a:ext>
                </a:extLst>
              </a:tr>
              <a:tr h="220114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USES A COMMUNICATION DEVICE; USES AN ALTERNATIVE METHOD OF COMMUNICATION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NON-VERAL; CANNOT TALK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097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8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83FC6E-2852-A013-56F4-D788E04DCA63}"/>
              </a:ext>
            </a:extLst>
          </p:cNvPr>
          <p:cNvSpPr txBox="1"/>
          <p:nvPr/>
        </p:nvSpPr>
        <p:spPr>
          <a:xfrm>
            <a:off x="293482" y="1843950"/>
            <a:ext cx="1160503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PEOPLE WITH DISABILITIES ARE INDIVIDUALS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DISABLED PEOPLE ARE INDIVIDUALS</a:t>
            </a:r>
          </a:p>
        </p:txBody>
      </p:sp>
    </p:spTree>
    <p:extLst>
      <p:ext uri="{BB962C8B-B14F-4D97-AF65-F5344CB8AC3E}">
        <p14:creationId xmlns:p14="http://schemas.microsoft.com/office/powerpoint/2010/main" val="1502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C30929-BBC0-6F6F-268B-8DDAAE2AF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63"/>
          <a:stretch/>
        </p:blipFill>
        <p:spPr>
          <a:xfrm>
            <a:off x="1868129" y="152400"/>
            <a:ext cx="845574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C30929-BBC0-6F6F-268B-8DDAAE2AF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88"/>
          <a:stretch/>
        </p:blipFill>
        <p:spPr>
          <a:xfrm>
            <a:off x="1868129" y="152400"/>
            <a:ext cx="845574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34227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39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65789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09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26405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 PERSON; THE DISABLED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07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315FA9A-53DE-EEDB-026B-F1489CB71011}"/>
              </a:ext>
            </a:extLst>
          </p:cNvPr>
          <p:cNvSpPr/>
          <p:nvPr/>
        </p:nvSpPr>
        <p:spPr>
          <a:xfrm rot="2663776">
            <a:off x="5412693" y="-720900"/>
            <a:ext cx="10201534" cy="5016925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EBE6C-6EF2-5169-C0FE-709C05446D79}"/>
              </a:ext>
            </a:extLst>
          </p:cNvPr>
          <p:cNvSpPr txBox="1"/>
          <p:nvPr/>
        </p:nvSpPr>
        <p:spPr>
          <a:xfrm>
            <a:off x="21405" y="339914"/>
            <a:ext cx="12191999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Respectful Language</a:t>
            </a:r>
            <a:br>
              <a:rPr lang="en-US" sz="66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6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Pertaining to Disabilities</a:t>
            </a:r>
            <a:r>
              <a:rPr lang="en-US" sz="88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n-US" sz="6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93C8FA-EB5B-F1F1-D626-77BAFDC0234B}"/>
              </a:ext>
            </a:extLst>
          </p:cNvPr>
          <p:cNvCxnSpPr>
            <a:cxnSpLocks/>
          </p:cNvCxnSpPr>
          <p:nvPr/>
        </p:nvCxnSpPr>
        <p:spPr>
          <a:xfrm>
            <a:off x="640443" y="2895600"/>
            <a:ext cx="10911114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43677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 PERSON; THE DISABLED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 WITH PARAPLEGIA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417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86304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 PERSON; THE DISABLED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 WITH PARAPLEGIA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PARAPLEGIC; PARAPLEGIC 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38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09618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 PERSON; THE DISABLED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 WITH PARAPLEGIA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PARAPLEGIC; PARAPLEGIC 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LEARNING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96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5008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 PERSON; THE DISABLED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 WITH PARAPLEGIA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PARAPLEGIC; PARAPLEGIC 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LEARNING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LEARNER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89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52433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 PERSON; THE DISABLED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 WITH PARAPLEGIA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PARAPLEGIC; PARAPLEGIC 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LEARNING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LEARNER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RECEIVING SPECIAL EDUCATION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734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85527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 PERSON; THE DISABLED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 WITH PARAPLEGIA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PARAPLEGIC; PARAPLEGIC 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LEARNING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LEARNER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RECEIVING SPECIAL EDUCATION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EDUCATION 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0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51749"/>
              </p:ext>
            </p:extLst>
          </p:nvPr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 PERSON; THE DISABLED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 WITH PARAPLEGIA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PARAPLEGIC; PARAPLEGIC 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LEARNING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LEARNER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RECEIVING SPECIAL EDUCATION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EDUCATION 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OF SHORT STATURE OR LITTLE PERSON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60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4678-4D26-7BA6-C653-4C86E0C3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PERSON-FIRST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/>
        </p:nvGraphicFramePr>
        <p:xfrm>
          <a:off x="108975" y="1524000"/>
          <a:ext cx="11963400" cy="5212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 PERSON; THE DISABLED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 WITH PARAPLEGIA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PARAPLEGIC; PARAPLEGIC 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85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LEARNING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LEARNER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9878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RECEIVING SPECIAL EDUCATION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EDUCATION 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61926"/>
                  </a:ext>
                </a:extLst>
              </a:tr>
              <a:tr h="89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OF SHORT STATURE OR LITTLE PERSON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DWARF; MIDGET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8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35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42640"/>
              </p:ext>
            </p:extLst>
          </p:nvPr>
        </p:nvGraphicFramePr>
        <p:xfrm>
          <a:off x="108974" y="2173101"/>
          <a:ext cx="11963400" cy="235037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B8CFBB3-4E33-315B-5145-66BF4CC5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35779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IDENTITY-FIRST LANGUAGE</a:t>
            </a:r>
          </a:p>
        </p:txBody>
      </p:sp>
    </p:spTree>
    <p:extLst>
      <p:ext uri="{BB962C8B-B14F-4D97-AF65-F5344CB8AC3E}">
        <p14:creationId xmlns:p14="http://schemas.microsoft.com/office/powerpoint/2010/main" val="236023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93310"/>
              </p:ext>
            </p:extLst>
          </p:nvPr>
        </p:nvGraphicFramePr>
        <p:xfrm>
          <a:off x="108974" y="2173101"/>
          <a:ext cx="11963400" cy="235037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DEAF PERSON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B8CFBB3-4E33-315B-5145-66BF4CC5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35779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IDENTITY-FIRST LANGUAGE</a:t>
            </a:r>
          </a:p>
        </p:txBody>
      </p:sp>
    </p:spTree>
    <p:extLst>
      <p:ext uri="{BB962C8B-B14F-4D97-AF65-F5344CB8AC3E}">
        <p14:creationId xmlns:p14="http://schemas.microsoft.com/office/powerpoint/2010/main" val="67155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315FA9A-53DE-EEDB-026B-F1489CB71011}"/>
              </a:ext>
            </a:extLst>
          </p:cNvPr>
          <p:cNvSpPr/>
          <p:nvPr/>
        </p:nvSpPr>
        <p:spPr>
          <a:xfrm rot="2663776">
            <a:off x="5412693" y="-720900"/>
            <a:ext cx="10201534" cy="5016925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02F848B-32B1-ACD2-B190-43EFF14ACA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87570" y="4276962"/>
            <a:ext cx="4488262" cy="1591804"/>
          </a:xfr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Joe Solseng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Schroeter Goldmark &amp; Bender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D54FC-461E-427F-927B-200E4E52F8AC}"/>
              </a:ext>
            </a:extLst>
          </p:cNvPr>
          <p:cNvCxnSpPr>
            <a:cxnSpLocks/>
          </p:cNvCxnSpPr>
          <p:nvPr/>
        </p:nvCxnSpPr>
        <p:spPr>
          <a:xfrm>
            <a:off x="4951361" y="4844264"/>
            <a:ext cx="338328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F38CDA3-1965-C565-5C9B-66349DCC127B}"/>
              </a:ext>
            </a:extLst>
          </p:cNvPr>
          <p:cNvSpPr/>
          <p:nvPr/>
        </p:nvSpPr>
        <p:spPr>
          <a:xfrm>
            <a:off x="3704290" y="4276962"/>
            <a:ext cx="898402" cy="159180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E59F3E-34CC-5C84-1CCA-BB8ADAA90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66" y="4044164"/>
            <a:ext cx="1789250" cy="20574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70CF2-D25B-1F42-763C-5DD2BC75F73D}"/>
              </a:ext>
            </a:extLst>
          </p:cNvPr>
          <p:cNvSpPr txBox="1"/>
          <p:nvPr/>
        </p:nvSpPr>
        <p:spPr>
          <a:xfrm>
            <a:off x="4604404" y="5247930"/>
            <a:ext cx="431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A77AD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solseng@sgb-law.com</a:t>
            </a:r>
            <a:r>
              <a:rPr lang="en-US" sz="1600" dirty="0">
                <a:solidFill>
                  <a:srgbClr val="A77AD0"/>
                </a:solidFill>
              </a:rPr>
              <a:t>    |    </a:t>
            </a:r>
            <a:r>
              <a:rPr lang="en-US" sz="1600" dirty="0">
                <a:solidFill>
                  <a:srgbClr val="A77AD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sgb-law.com</a:t>
            </a:r>
            <a:endParaRPr lang="en-US" sz="1600" dirty="0">
              <a:solidFill>
                <a:srgbClr val="A77AD0"/>
              </a:solidFill>
            </a:endParaRPr>
          </a:p>
          <a:p>
            <a:pPr algn="ctr"/>
            <a:endParaRPr lang="en-US" sz="1600" dirty="0">
              <a:solidFill>
                <a:srgbClr val="A77AD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EBE6C-6EF2-5169-C0FE-709C05446D79}"/>
              </a:ext>
            </a:extLst>
          </p:cNvPr>
          <p:cNvSpPr txBox="1"/>
          <p:nvPr/>
        </p:nvSpPr>
        <p:spPr>
          <a:xfrm>
            <a:off x="21405" y="339914"/>
            <a:ext cx="12191999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Respectful Language</a:t>
            </a:r>
            <a:br>
              <a:rPr lang="en-US" sz="66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6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Pertaining to Disabilities</a:t>
            </a:r>
            <a:r>
              <a:rPr lang="en-US" sz="88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n-US" sz="6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93C8FA-EB5B-F1F1-D626-77BAFDC0234B}"/>
              </a:ext>
            </a:extLst>
          </p:cNvPr>
          <p:cNvCxnSpPr>
            <a:cxnSpLocks/>
          </p:cNvCxnSpPr>
          <p:nvPr/>
        </p:nvCxnSpPr>
        <p:spPr>
          <a:xfrm>
            <a:off x="640443" y="2895600"/>
            <a:ext cx="10911114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99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03011"/>
              </p:ext>
            </p:extLst>
          </p:nvPr>
        </p:nvGraphicFramePr>
        <p:xfrm>
          <a:off x="108974" y="2173101"/>
          <a:ext cx="11963400" cy="235037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DEAF PERSON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IS DEAF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B8CFBB3-4E33-315B-5145-66BF4CC5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35779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IDENTITY-FIRST LANGUAGE</a:t>
            </a:r>
          </a:p>
        </p:txBody>
      </p:sp>
    </p:spTree>
    <p:extLst>
      <p:ext uri="{BB962C8B-B14F-4D97-AF65-F5344CB8AC3E}">
        <p14:creationId xmlns:p14="http://schemas.microsoft.com/office/powerpoint/2010/main" val="216078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02910"/>
              </p:ext>
            </p:extLst>
          </p:nvPr>
        </p:nvGraphicFramePr>
        <p:xfrm>
          <a:off x="108974" y="2173101"/>
          <a:ext cx="11963400" cy="235037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DEAF PERSON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IS DEAF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AUTISTIC PERSON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B8CFBB3-4E33-315B-5145-66BF4CC5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35779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IDENTITY-FIRST LANGUAGE</a:t>
            </a:r>
          </a:p>
        </p:txBody>
      </p:sp>
    </p:spTree>
    <p:extLst>
      <p:ext uri="{BB962C8B-B14F-4D97-AF65-F5344CB8AC3E}">
        <p14:creationId xmlns:p14="http://schemas.microsoft.com/office/powerpoint/2010/main" val="2878773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2974FA-3524-153F-3955-8A9538D04F64}"/>
              </a:ext>
            </a:extLst>
          </p:cNvPr>
          <p:cNvGraphicFramePr>
            <a:graphicFrameLocks noGrp="1"/>
          </p:cNvGraphicFramePr>
          <p:nvPr/>
        </p:nvGraphicFramePr>
        <p:xfrm>
          <a:off x="108974" y="2173101"/>
          <a:ext cx="11963400" cy="235037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DEAF PERSON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IS DEAF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AUTISTIC PERSON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AUTISM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B8CFBB3-4E33-315B-5145-66BF4CC5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35779"/>
            <a:ext cx="1035376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IDENTITY-FIRST LANGUAGE</a:t>
            </a:r>
          </a:p>
        </p:txBody>
      </p:sp>
    </p:spTree>
    <p:extLst>
      <p:ext uri="{BB962C8B-B14F-4D97-AF65-F5344CB8AC3E}">
        <p14:creationId xmlns:p14="http://schemas.microsoft.com/office/powerpoint/2010/main" val="3952714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41A7B-EFC2-9D5B-50CA-C00B7B3F076D}"/>
              </a:ext>
            </a:extLst>
          </p:cNvPr>
          <p:cNvSpPr txBox="1"/>
          <p:nvPr/>
        </p:nvSpPr>
        <p:spPr>
          <a:xfrm>
            <a:off x="0" y="190500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WHEN IN DOUBT </a:t>
            </a:r>
            <a:r>
              <a:rPr lang="en-US" sz="5400" dirty="0">
                <a:solidFill>
                  <a:srgbClr val="00B050"/>
                </a:solidFill>
              </a:rPr>
              <a:t>GO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WITH PERSON-FIRST</a:t>
            </a:r>
          </a:p>
        </p:txBody>
      </p:sp>
    </p:spTree>
    <p:extLst>
      <p:ext uri="{BB962C8B-B14F-4D97-AF65-F5344CB8AC3E}">
        <p14:creationId xmlns:p14="http://schemas.microsoft.com/office/powerpoint/2010/main" val="258313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20271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267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75358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704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97862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148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62535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CONGENTAL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68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0381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CONGENTAL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80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5703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CONGENTAL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EPILEPSY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43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8645C-67A4-0D5C-FA3C-F88321D672EE}"/>
              </a:ext>
            </a:extLst>
          </p:cNvPr>
          <p:cNvSpPr txBox="1"/>
          <p:nvPr/>
        </p:nvSpPr>
        <p:spPr>
          <a:xfrm>
            <a:off x="899706" y="2644170"/>
            <a:ext cx="10392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 in 4, or 61 million, U.S. adults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reports having some form of disability</a:t>
            </a:r>
          </a:p>
        </p:txBody>
      </p:sp>
    </p:spTree>
    <p:extLst>
      <p:ext uri="{BB962C8B-B14F-4D97-AF65-F5344CB8AC3E}">
        <p14:creationId xmlns:p14="http://schemas.microsoft.com/office/powerpoint/2010/main" val="323338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8960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CONGENTAL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EPILEPSY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AFFLICTED WITH EPILEPSY; EPILEPTIC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825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37948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CONGENTAL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EPILEPSY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AFFLICTED WITH EPILEPSY; EPILEPTIC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BRAIN INJURY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353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86390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CONGENTAL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EPILEPSY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AFFLICTED WITH EPILEPSY; EPILEPTIC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BRAIN INJURY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DAMAGED; </a:t>
                      </a:r>
                      <a:b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INJURY SUFFERER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590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71903"/>
              </p:ext>
            </p:extLst>
          </p:nvPr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CONGENTAL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EPILEPSY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AFFLICTED WITH EPILEPSY; EPILEPTIC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BRAIN INJURY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DAMAGED; </a:t>
                      </a:r>
                      <a:b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INJURY SUFFERER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 SURVIVOR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993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E54E-D607-FCE5-1C2E-AF3011E4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USE NEUTRAL LANGUAGE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1A717A-7649-6136-F6E9-322CB700F425}"/>
              </a:ext>
            </a:extLst>
          </p:cNvPr>
          <p:cNvGraphicFramePr>
            <a:graphicFrameLocks noGrp="1"/>
          </p:cNvGraphicFramePr>
          <p:nvPr/>
        </p:nvGraphicFramePr>
        <p:xfrm>
          <a:off x="114299" y="1524000"/>
          <a:ext cx="11963400" cy="5212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3898160162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392285727"/>
                    </a:ext>
                  </a:extLst>
                </a:gridCol>
              </a:tblGrid>
              <a:tr h="8128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02106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HAD A STOKE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162801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CONGENTAL DISABILITY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12039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EPILEPSY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AFFLICTED WITH EPILEPSY; EPILEPTIC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784"/>
                  </a:ext>
                </a:extLst>
              </a:tr>
              <a:tr h="98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BRAIN INJURY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DAMAGED; </a:t>
                      </a:r>
                      <a:b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INJURY SUFFERER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6209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 SURVIVOR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 VICTIM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1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58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0B973E-EC8A-E278-1674-BE7C2F772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459" y="1017104"/>
            <a:ext cx="5905082" cy="5840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DF9213-910E-5AF9-8A06-AFC3E78BB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31343" r="5624"/>
          <a:stretch/>
        </p:blipFill>
        <p:spPr>
          <a:xfrm>
            <a:off x="952500" y="0"/>
            <a:ext cx="10287000" cy="1168400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804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D24203-CA68-3180-7649-EECE7353D50F}"/>
              </a:ext>
            </a:extLst>
          </p:cNvPr>
          <p:cNvSpPr txBox="1"/>
          <p:nvPr/>
        </p:nvSpPr>
        <p:spPr>
          <a:xfrm>
            <a:off x="457200" y="180692"/>
            <a:ext cx="11582400" cy="6311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 </a:t>
            </a:r>
            <a:r>
              <a:rPr lang="en-US" sz="4400" dirty="0">
                <a:solidFill>
                  <a:srgbClr val="FF0000"/>
                </a:solidFill>
              </a:rPr>
              <a:t>NOT</a:t>
            </a:r>
            <a:r>
              <a:rPr lang="en-US" sz="4400" dirty="0"/>
              <a:t> USE </a:t>
            </a:r>
            <a:br>
              <a:rPr lang="en-US" sz="4400" dirty="0"/>
            </a:br>
            <a:r>
              <a:rPr lang="en-US" sz="4400" u="sng" dirty="0"/>
              <a:t>CONDESCENDING EUPHMISMIS</a:t>
            </a:r>
          </a:p>
          <a:p>
            <a:pPr algn="just"/>
            <a:endParaRPr lang="en-US" sz="3200" dirty="0"/>
          </a:p>
          <a:p>
            <a:pPr marL="2286000" algn="just">
              <a:lnSpc>
                <a:spcPts val="4100"/>
              </a:lnSpc>
              <a:spcBef>
                <a:spcPts val="5400"/>
              </a:spcBef>
            </a:pPr>
            <a:r>
              <a:rPr lang="en-US" sz="4400" dirty="0"/>
              <a:t>“DIFFERENTLY-ABLED”</a:t>
            </a:r>
          </a:p>
          <a:p>
            <a:pPr marL="2286000" algn="just">
              <a:lnSpc>
                <a:spcPts val="4100"/>
              </a:lnSpc>
            </a:pPr>
            <a:endParaRPr lang="en-US" sz="4400" dirty="0"/>
          </a:p>
          <a:p>
            <a:pPr marL="2286000" algn="just">
              <a:lnSpc>
                <a:spcPts val="4100"/>
              </a:lnSpc>
            </a:pPr>
            <a:r>
              <a:rPr lang="en-US" sz="4400" dirty="0"/>
              <a:t>“CHALLENGED”</a:t>
            </a:r>
          </a:p>
          <a:p>
            <a:pPr marL="2286000" algn="just">
              <a:lnSpc>
                <a:spcPts val="4100"/>
              </a:lnSpc>
            </a:pPr>
            <a:endParaRPr lang="en-US" sz="4400" dirty="0"/>
          </a:p>
          <a:p>
            <a:pPr marL="2286000" algn="just">
              <a:lnSpc>
                <a:spcPts val="4100"/>
              </a:lnSpc>
            </a:pPr>
            <a:r>
              <a:rPr lang="en-US" sz="4400" dirty="0"/>
              <a:t>“HANDI-CAPABLE”</a:t>
            </a:r>
          </a:p>
          <a:p>
            <a:pPr marL="2286000" algn="just">
              <a:lnSpc>
                <a:spcPts val="4100"/>
              </a:lnSpc>
            </a:pPr>
            <a:endParaRPr lang="en-US" sz="4400" dirty="0"/>
          </a:p>
          <a:p>
            <a:pPr marL="2286000" algn="just">
              <a:lnSpc>
                <a:spcPts val="4100"/>
              </a:lnSpc>
            </a:pPr>
            <a:r>
              <a:rPr lang="en-US" sz="4400" dirty="0"/>
              <a:t>“SPECIAL”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06576-F661-FAC5-DEEA-66B09A2C7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81200" y="2667000"/>
            <a:ext cx="685800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6E9DDD-1814-AD30-EFC5-7C90FDA3D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81200" y="3657600"/>
            <a:ext cx="6858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1A36D-3F5D-A8DF-9FC6-9C3633D5B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81200" y="4724400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33F041-DC86-18B1-74F9-888956F18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81200" y="5791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F3D9D-FF7B-5D39-9C93-9FB3EE7959B0}"/>
              </a:ext>
            </a:extLst>
          </p:cNvPr>
          <p:cNvSpPr txBox="1"/>
          <p:nvPr/>
        </p:nvSpPr>
        <p:spPr>
          <a:xfrm>
            <a:off x="0" y="15240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DO </a:t>
            </a:r>
            <a:r>
              <a:rPr lang="en-US" sz="4800" dirty="0">
                <a:solidFill>
                  <a:srgbClr val="FF0000"/>
                </a:solidFill>
              </a:rPr>
              <a:t>NOT</a:t>
            </a:r>
            <a:r>
              <a:rPr lang="en-US" sz="4800" dirty="0"/>
              <a:t> USE OFFENSIVE LANGUAGE</a:t>
            </a:r>
          </a:p>
        </p:txBody>
      </p:sp>
    </p:spTree>
    <p:extLst>
      <p:ext uri="{BB962C8B-B14F-4D97-AF65-F5344CB8AC3E}">
        <p14:creationId xmlns:p14="http://schemas.microsoft.com/office/powerpoint/2010/main" val="5410886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vocacy and Disability Equity – IMPACT Collaboratory">
            <a:extLst>
              <a:ext uri="{FF2B5EF4-FFF2-40B4-BE49-F238E27FC236}">
                <a16:creationId xmlns:a16="http://schemas.microsoft.com/office/drawing/2014/main" id="{1D2E7B5F-AD67-7853-BEE4-98F428337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48863"/>
          <a:stretch/>
        </p:blipFill>
        <p:spPr bwMode="auto">
          <a:xfrm>
            <a:off x="846754" y="1345916"/>
            <a:ext cx="5630246" cy="522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dvocacy and Disability Equity – IMPACT Collaboratory">
            <a:extLst>
              <a:ext uri="{FF2B5EF4-FFF2-40B4-BE49-F238E27FC236}">
                <a16:creationId xmlns:a16="http://schemas.microsoft.com/office/drawing/2014/main" id="{BBCDA6E3-946D-5281-3625-AD7F21A91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5" b="4768"/>
          <a:stretch/>
        </p:blipFill>
        <p:spPr bwMode="auto">
          <a:xfrm>
            <a:off x="6019800" y="1287695"/>
            <a:ext cx="5634599" cy="522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423DE7-4F9E-68ED-C677-C9EAC3B8A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43"/>
          <a:stretch/>
        </p:blipFill>
        <p:spPr>
          <a:xfrm>
            <a:off x="791003" y="25400"/>
            <a:ext cx="10609995" cy="1168400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7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110C59-570D-F17C-D701-2F5CC369126D}"/>
              </a:ext>
            </a:extLst>
          </p:cNvPr>
          <p:cNvSpPr txBox="1"/>
          <p:nvPr/>
        </p:nvSpPr>
        <p:spPr>
          <a:xfrm>
            <a:off x="3333463" y="1551563"/>
            <a:ext cx="55250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BE KIND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BE THOUGHTFUL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5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BBF0C-EB19-1BD4-814B-507EC2286D41}"/>
              </a:ext>
            </a:extLst>
          </p:cNvPr>
          <p:cNvSpPr txBox="1"/>
          <p:nvPr/>
        </p:nvSpPr>
        <p:spPr>
          <a:xfrm>
            <a:off x="2555768" y="2819400"/>
            <a:ext cx="70804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WORDS MATTER</a:t>
            </a:r>
          </a:p>
        </p:txBody>
      </p:sp>
    </p:spTree>
    <p:extLst>
      <p:ext uri="{BB962C8B-B14F-4D97-AF65-F5344CB8AC3E}">
        <p14:creationId xmlns:p14="http://schemas.microsoft.com/office/powerpoint/2010/main" val="3142009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315FA9A-53DE-EEDB-026B-F1489CB71011}"/>
              </a:ext>
            </a:extLst>
          </p:cNvPr>
          <p:cNvSpPr/>
          <p:nvPr/>
        </p:nvSpPr>
        <p:spPr>
          <a:xfrm rot="2663776">
            <a:off x="5412693" y="-720900"/>
            <a:ext cx="10201534" cy="5016925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02F848B-32B1-ACD2-B190-43EFF14ACA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87570" y="4276962"/>
            <a:ext cx="4488262" cy="1591804"/>
          </a:xfr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Joe Solseng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Schroeter Goldmark &amp; Bender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D54FC-461E-427F-927B-200E4E52F8AC}"/>
              </a:ext>
            </a:extLst>
          </p:cNvPr>
          <p:cNvCxnSpPr>
            <a:cxnSpLocks/>
          </p:cNvCxnSpPr>
          <p:nvPr/>
        </p:nvCxnSpPr>
        <p:spPr>
          <a:xfrm>
            <a:off x="4951361" y="4844264"/>
            <a:ext cx="338328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F38CDA3-1965-C565-5C9B-66349DCC127B}"/>
              </a:ext>
            </a:extLst>
          </p:cNvPr>
          <p:cNvSpPr/>
          <p:nvPr/>
        </p:nvSpPr>
        <p:spPr>
          <a:xfrm>
            <a:off x="3704290" y="4276962"/>
            <a:ext cx="898402" cy="159180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E59F3E-34CC-5C84-1CCA-BB8ADAA90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66" y="4044164"/>
            <a:ext cx="1789250" cy="20574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70CF2-D25B-1F42-763C-5DD2BC75F73D}"/>
              </a:ext>
            </a:extLst>
          </p:cNvPr>
          <p:cNvSpPr txBox="1"/>
          <p:nvPr/>
        </p:nvSpPr>
        <p:spPr>
          <a:xfrm>
            <a:off x="4604404" y="5247930"/>
            <a:ext cx="431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A77AD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solseng@sgb-law.com</a:t>
            </a:r>
            <a:r>
              <a:rPr lang="en-US" sz="1600" dirty="0">
                <a:solidFill>
                  <a:srgbClr val="A77AD0"/>
                </a:solidFill>
              </a:rPr>
              <a:t>    |    </a:t>
            </a:r>
            <a:r>
              <a:rPr lang="en-US" sz="1600" dirty="0">
                <a:solidFill>
                  <a:srgbClr val="A77AD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sgb-law.com</a:t>
            </a:r>
            <a:endParaRPr lang="en-US" sz="1600" dirty="0">
              <a:solidFill>
                <a:srgbClr val="A77AD0"/>
              </a:solidFill>
            </a:endParaRPr>
          </a:p>
          <a:p>
            <a:pPr algn="ctr"/>
            <a:endParaRPr lang="en-US" sz="1600" dirty="0">
              <a:solidFill>
                <a:srgbClr val="A77AD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EBE6C-6EF2-5169-C0FE-709C05446D79}"/>
              </a:ext>
            </a:extLst>
          </p:cNvPr>
          <p:cNvSpPr txBox="1"/>
          <p:nvPr/>
        </p:nvSpPr>
        <p:spPr>
          <a:xfrm>
            <a:off x="21405" y="339914"/>
            <a:ext cx="12191999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Respectful Language</a:t>
            </a:r>
            <a:br>
              <a:rPr lang="en-US" sz="66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6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Pertaining to Disabilities</a:t>
            </a:r>
            <a:r>
              <a:rPr lang="en-US" sz="8800" b="1" i="0" u="none" strike="noStrike" baseline="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n-US" sz="6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93C8FA-EB5B-F1F1-D626-77BAFDC0234B}"/>
              </a:ext>
            </a:extLst>
          </p:cNvPr>
          <p:cNvCxnSpPr>
            <a:cxnSpLocks/>
          </p:cNvCxnSpPr>
          <p:nvPr/>
        </p:nvCxnSpPr>
        <p:spPr>
          <a:xfrm>
            <a:off x="640443" y="2895600"/>
            <a:ext cx="10911114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4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7B6EC-8617-7085-2510-0F55C68DBAA7}"/>
              </a:ext>
            </a:extLst>
          </p:cNvPr>
          <p:cNvSpPr txBox="1"/>
          <p:nvPr/>
        </p:nvSpPr>
        <p:spPr>
          <a:xfrm>
            <a:off x="668714" y="2151728"/>
            <a:ext cx="108545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DISABILITY IS NOT AN ILLNESS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PEOPLE WITH DISABILITIES ARE NOT PATIENTS</a:t>
            </a:r>
          </a:p>
        </p:txBody>
      </p:sp>
    </p:spTree>
    <p:extLst>
      <p:ext uri="{BB962C8B-B14F-4D97-AF65-F5344CB8AC3E}">
        <p14:creationId xmlns:p14="http://schemas.microsoft.com/office/powerpoint/2010/main" val="2882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CC0583-C2D7-F39A-20DA-B827F5D1BFBD}"/>
              </a:ext>
            </a:extLst>
          </p:cNvPr>
          <p:cNvSpPr txBox="1"/>
          <p:nvPr/>
        </p:nvSpPr>
        <p:spPr>
          <a:xfrm>
            <a:off x="2435030" y="2921169"/>
            <a:ext cx="7321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IT AIN’T UP TO YOU</a:t>
            </a:r>
          </a:p>
        </p:txBody>
      </p:sp>
    </p:spTree>
    <p:extLst>
      <p:ext uri="{BB962C8B-B14F-4D97-AF65-F5344CB8AC3E}">
        <p14:creationId xmlns:p14="http://schemas.microsoft.com/office/powerpoint/2010/main" val="288631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232323"/>
            </a:gs>
            <a:gs pos="82000">
              <a:schemeClr val="bg1">
                <a:lumMod val="65000"/>
                <a:lumOff val="35000"/>
              </a:schemeClr>
            </a:gs>
            <a:gs pos="1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EE6C2F-1014-9B71-09B3-12347AEFA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14"/>
          <a:stretch/>
        </p:blipFill>
        <p:spPr>
          <a:xfrm>
            <a:off x="879554" y="1295399"/>
            <a:ext cx="5064046" cy="50184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727E2-F50E-6F9F-F29D-3C7F5C94B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85"/>
          <a:stretch/>
        </p:blipFill>
        <p:spPr>
          <a:xfrm>
            <a:off x="6289754" y="1369370"/>
            <a:ext cx="5064046" cy="50314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5D660-5966-5BE7-D2B6-20AFEABED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43"/>
          <a:stretch/>
        </p:blipFill>
        <p:spPr>
          <a:xfrm>
            <a:off x="791003" y="25400"/>
            <a:ext cx="10609995" cy="1168400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8AE9-C6F2-950D-5434-29EE8A3A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63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Emphasize abilities,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limitations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03E55B-4783-8A65-4FBB-09C9CF181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08617"/>
              </p:ext>
            </p:extLst>
          </p:nvPr>
        </p:nvGraphicFramePr>
        <p:xfrm>
          <a:off x="114300" y="1554921"/>
          <a:ext cx="11963400" cy="4663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1700">
                  <a:extLst>
                    <a:ext uri="{9D8B030D-6E8A-4147-A177-3AD203B41FA5}">
                      <a16:colId xmlns:a16="http://schemas.microsoft.com/office/drawing/2014/main" val="2582762747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2258256869"/>
                    </a:ext>
                  </a:extLst>
                </a:gridCol>
              </a:tblGrid>
              <a:tr h="7834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354162"/>
                  </a:ext>
                </a:extLst>
              </a:tr>
              <a:tr h="167883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6222387"/>
                  </a:ext>
                </a:extLst>
              </a:tr>
              <a:tr h="220114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097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789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C858E682882C4C9F25B1E8F669F175" ma:contentTypeVersion="6" ma:contentTypeDescription="Create a new document." ma:contentTypeScope="" ma:versionID="68ef3ca1cbe3c0ac787443b5aef0b15a">
  <xsd:schema xmlns:xsd="http://www.w3.org/2001/XMLSchema" xmlns:xs="http://www.w3.org/2001/XMLSchema" xmlns:p="http://schemas.microsoft.com/office/2006/metadata/properties" xmlns:ns3="3a5f36dd-1194-40d4-9cdc-c85e32401b51" targetNamespace="http://schemas.microsoft.com/office/2006/metadata/properties" ma:root="true" ma:fieldsID="72ea0bbab088b5d5885e1856bf9407b5" ns3:_="">
    <xsd:import namespace="3a5f36dd-1194-40d4-9cdc-c85e32401b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f36dd-1194-40d4-9cdc-c85e32401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5f36dd-1194-40d4-9cdc-c85e32401b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3D038E-BE59-4AD4-B538-FCDCC1D54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f36dd-1194-40d4-9cdc-c85e32401b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668B5C-A0E4-4AF8-A1D5-42D2346B80AB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3a5f36dd-1194-40d4-9cdc-c85e32401b5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51E55D-B641-45D3-9F1F-4DAEE06947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11393</TotalTime>
  <Words>889</Words>
  <Application>Microsoft Office PowerPoint</Application>
  <PresentationFormat>Widescreen</PresentationFormat>
  <Paragraphs>272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Emphasize abilities, not limitations</vt:lpstr>
      <vt:lpstr>Emphasize abilities, not limitations</vt:lpstr>
      <vt:lpstr>Emphasize abilities, not limitations</vt:lpstr>
      <vt:lpstr>Emphasize abilities, not limitations</vt:lpstr>
      <vt:lpstr>Emphasize abilities, not limitations</vt:lpstr>
      <vt:lpstr>PowerPoint Presentation</vt:lpstr>
      <vt:lpstr>PowerPoint Presentation</vt:lpstr>
      <vt:lpstr>PowerPoint Presentation</vt:lpstr>
      <vt:lpstr>PERSON-FIRST Language</vt:lpstr>
      <vt:lpstr>PERSON-FIRST Language</vt:lpstr>
      <vt:lpstr>PERSON-FIRST Language</vt:lpstr>
      <vt:lpstr>PERSON-FIRST Language</vt:lpstr>
      <vt:lpstr>PERSON-FIRST Language</vt:lpstr>
      <vt:lpstr>PERSON-FIRST Language</vt:lpstr>
      <vt:lpstr>PERSON-FIRST Language</vt:lpstr>
      <vt:lpstr>PERSON-FIRST Language</vt:lpstr>
      <vt:lpstr>PERSON-FIRST Language</vt:lpstr>
      <vt:lpstr>PERSON-FIRST Language</vt:lpstr>
      <vt:lpstr>PERSON-FIRST Language</vt:lpstr>
      <vt:lpstr>IDENTITY-FIRST LANGUAGE</vt:lpstr>
      <vt:lpstr>IDENTITY-FIRST LANGUAGE</vt:lpstr>
      <vt:lpstr>IDENTITY-FIRST LANGUAGE</vt:lpstr>
      <vt:lpstr>IDENTITY-FIRST LANGUAGE</vt:lpstr>
      <vt:lpstr>IDENTITY-FIRST LANGUAGE</vt:lpstr>
      <vt:lpstr>PowerPoint Presentation</vt:lpstr>
      <vt:lpstr>USE NEUTRAL LANGUAGE</vt:lpstr>
      <vt:lpstr>USE NEUTRAL LANGUAGE</vt:lpstr>
      <vt:lpstr>USE NEUTRAL LANGUAGE</vt:lpstr>
      <vt:lpstr>USE NEUTRAL LANGUAGE</vt:lpstr>
      <vt:lpstr>USE NEUTRAL LANGUAGE</vt:lpstr>
      <vt:lpstr>USE NEUTRAL LANGUAGE</vt:lpstr>
      <vt:lpstr>USE NEUTRAL LANGUAGE</vt:lpstr>
      <vt:lpstr>USE NEUTRAL LANGUAGE</vt:lpstr>
      <vt:lpstr>USE NEUTRAL LANGUAGE</vt:lpstr>
      <vt:lpstr>USE NEUTRAL LANGUAGE</vt:lpstr>
      <vt:lpstr>USE NEUTRAL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Advocacy: Controlling the Courtroom</dc:title>
  <dc:creator>Craig</dc:creator>
  <cp:lastModifiedBy>Eric Smits</cp:lastModifiedBy>
  <cp:revision>641</cp:revision>
  <dcterms:created xsi:type="dcterms:W3CDTF">2008-10-06T04:06:32Z</dcterms:created>
  <dcterms:modified xsi:type="dcterms:W3CDTF">2023-12-06T18:19:28Z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0x0101007FC858E682882C4C9F25B1E8F669F175</vt:lpwstr>
  </property>
</Properties>
</file>