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89" r:id="rId2"/>
    <p:sldId id="386" r:id="rId3"/>
    <p:sldId id="405" r:id="rId4"/>
    <p:sldId id="406" r:id="rId5"/>
    <p:sldId id="469" r:id="rId6"/>
    <p:sldId id="516" r:id="rId7"/>
    <p:sldId id="459" r:id="rId8"/>
    <p:sldId id="377" r:id="rId9"/>
    <p:sldId id="344" r:id="rId10"/>
    <p:sldId id="417" r:id="rId11"/>
    <p:sldId id="418" r:id="rId12"/>
    <p:sldId id="476" r:id="rId13"/>
    <p:sldId id="477" r:id="rId14"/>
    <p:sldId id="420" r:id="rId15"/>
    <p:sldId id="422" r:id="rId16"/>
    <p:sldId id="426" r:id="rId17"/>
    <p:sldId id="428" r:id="rId18"/>
    <p:sldId id="483" r:id="rId19"/>
    <p:sldId id="433" r:id="rId20"/>
    <p:sldId id="481" r:id="rId21"/>
    <p:sldId id="442" r:id="rId22"/>
    <p:sldId id="439" r:id="rId23"/>
    <p:sldId id="443" r:id="rId24"/>
    <p:sldId id="328" r:id="rId25"/>
    <p:sldId id="333" r:id="rId26"/>
    <p:sldId id="342" r:id="rId27"/>
    <p:sldId id="343" r:id="rId28"/>
    <p:sldId id="507" r:id="rId29"/>
    <p:sldId id="307" r:id="rId30"/>
    <p:sldId id="373" r:id="rId31"/>
    <p:sldId id="348" r:id="rId32"/>
    <p:sldId id="502" r:id="rId33"/>
    <p:sldId id="503" r:id="rId34"/>
    <p:sldId id="504" r:id="rId35"/>
    <p:sldId id="506" r:id="rId36"/>
    <p:sldId id="505" r:id="rId37"/>
    <p:sldId id="514" r:id="rId38"/>
    <p:sldId id="509" r:id="rId39"/>
    <p:sldId id="510" r:id="rId40"/>
    <p:sldId id="512" r:id="rId41"/>
    <p:sldId id="508" r:id="rId42"/>
    <p:sldId id="370" r:id="rId43"/>
    <p:sldId id="522" r:id="rId44"/>
    <p:sldId id="498" r:id="rId45"/>
    <p:sldId id="515" r:id="rId46"/>
    <p:sldId id="520" r:id="rId47"/>
    <p:sldId id="500" r:id="rId48"/>
    <p:sldId id="501" r:id="rId49"/>
    <p:sldId id="471" r:id="rId50"/>
    <p:sldId id="472" r:id="rId51"/>
    <p:sldId id="521"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48" autoAdjust="0"/>
  </p:normalViewPr>
  <p:slideViewPr>
    <p:cSldViewPr>
      <p:cViewPr>
        <p:scale>
          <a:sx n="102" d="100"/>
          <a:sy n="102" d="100"/>
        </p:scale>
        <p:origin x="-642" y="45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A\S126AB3_data\USERS\528319\Ralph\OAO\Miscellaneous_projects\Judge_Ray_Joe_Deluca_08062015_update_charts\FY2014_Comparative_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BA\S126AB3_data\USERS\798465\MArena\Front%20Office\Misc\RRs%20vs%20Staf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Fiscal</a:t>
            </a:r>
            <a:r>
              <a:rPr lang="en-US" baseline="0"/>
              <a:t> Year 2014</a:t>
            </a:r>
          </a:p>
          <a:p>
            <a:pPr>
              <a:defRPr/>
            </a:pPr>
            <a:r>
              <a:rPr lang="en-US" baseline="0"/>
              <a:t>Initial Filings &amp; Appeals</a:t>
            </a:r>
            <a:endParaRPr lang="en-US"/>
          </a:p>
        </c:rich>
      </c:tx>
      <c:layout>
        <c:manualLayout>
          <c:xMode val="edge"/>
          <c:yMode val="edge"/>
          <c:x val="0.45729938480432825"/>
          <c:y val="2.3775554274629378E-3"/>
        </c:manualLayout>
      </c:layout>
    </c:title>
    <c:plotArea>
      <c:layout>
        <c:manualLayout>
          <c:layoutTarget val="inner"/>
          <c:xMode val="edge"/>
          <c:yMode val="edge"/>
          <c:x val="0.13443044547162303"/>
          <c:y val="0.13076554851046157"/>
          <c:w val="0.85074009140813622"/>
          <c:h val="0.73796531053026793"/>
        </c:manualLayout>
      </c:layout>
      <c:barChart>
        <c:barDir val="col"/>
        <c:grouping val="clustered"/>
        <c:ser>
          <c:idx val="0"/>
          <c:order val="0"/>
          <c:tx>
            <c:v>Adjusted Receipts</c:v>
          </c:tx>
          <c:spPr>
            <a:ln>
              <a:solidFill>
                <a:schemeClr val="tx1"/>
              </a:solidFill>
            </a:ln>
          </c:spPr>
          <c:dLbls>
            <c:dLbl>
              <c:idx val="0"/>
              <c:layout>
                <c:manualLayout>
                  <c:x val="-9.8863087468273343E-3"/>
                  <c:y val="6.8949107396425166E-2"/>
                </c:manualLayout>
              </c:layout>
              <c:showVal val="1"/>
            </c:dLbl>
            <c:dLbl>
              <c:idx val="1"/>
              <c:layout>
                <c:manualLayout>
                  <c:x val="-1.6477181244712227E-2"/>
                  <c:y val="5.943888568657342E-2"/>
                </c:manualLayout>
              </c:layout>
              <c:showVal val="1"/>
            </c:dLbl>
            <c:dLbl>
              <c:idx val="2"/>
              <c:layout>
                <c:manualLayout>
                  <c:x val="-1.318174499576978E-2"/>
                  <c:y val="5.2306219404184624E-2"/>
                </c:manualLayout>
              </c:layout>
              <c:showVal val="1"/>
            </c:dLbl>
            <c:dLbl>
              <c:idx val="3"/>
              <c:layout>
                <c:manualLayout>
                  <c:x val="-1.8124899369183448E-2"/>
                  <c:y val="0"/>
                </c:manualLayout>
              </c:layout>
              <c:showVal val="1"/>
            </c:dLbl>
            <c:dLbl>
              <c:idx val="4"/>
              <c:layout>
                <c:manualLayout>
                  <c:x val="-6.5908724978848907E-3"/>
                  <c:y val="-7.1326662823888122E-3"/>
                </c:manualLayout>
              </c:layout>
              <c:showVal val="1"/>
            </c:dLbl>
            <c:dLbl>
              <c:idx val="5"/>
              <c:layout>
                <c:manualLayout>
                  <c:x val="-8.2385906223561099E-3"/>
                  <c:y val="-9.5102217098517478E-3"/>
                </c:manualLayout>
              </c:layout>
              <c:showVal val="1"/>
            </c:dLbl>
            <c:spPr>
              <a:solidFill>
                <a:schemeClr val="bg1"/>
              </a:solidFill>
              <a:ln>
                <a:solidFill>
                  <a:schemeClr val="tx1"/>
                </a:solidFill>
              </a:ln>
            </c:spPr>
            <c:txPr>
              <a:bodyPr/>
              <a:lstStyle/>
              <a:p>
                <a:pPr>
                  <a:defRPr sz="900" b="1">
                    <a:latin typeface="Arial" panose="020B0604020202020204" pitchFamily="34" charset="0"/>
                    <a:cs typeface="Arial" panose="020B0604020202020204" pitchFamily="34" charset="0"/>
                  </a:defRPr>
                </a:pPr>
                <a:endParaRPr lang="en-US"/>
              </a:p>
            </c:txPr>
            <c:showVal val="1"/>
          </c:dLbls>
          <c:cat>
            <c:strRef>
              <c:f>Sheet1!$A$1:$F$1</c:f>
              <c:strCache>
                <c:ptCount val="6"/>
                <c:pt idx="0">
                  <c:v>Initial</c:v>
                </c:pt>
                <c:pt idx="1">
                  <c:v>Reconsideration</c:v>
                </c:pt>
                <c:pt idx="2">
                  <c:v>Hearings</c:v>
                </c:pt>
                <c:pt idx="3">
                  <c:v>AC Requests for Review</c:v>
                </c:pt>
                <c:pt idx="4">
                  <c:v>New Court Cases</c:v>
                </c:pt>
                <c:pt idx="5">
                  <c:v>9th Circuit</c:v>
                </c:pt>
              </c:strCache>
            </c:strRef>
          </c:cat>
          <c:val>
            <c:numRef>
              <c:f>Sheet1!$A$2:$F$2</c:f>
              <c:numCache>
                <c:formatCode>#,##0</c:formatCode>
                <c:ptCount val="6"/>
                <c:pt idx="0">
                  <c:v>2792100</c:v>
                </c:pt>
                <c:pt idx="1">
                  <c:v>758933</c:v>
                </c:pt>
                <c:pt idx="2">
                  <c:v>810715</c:v>
                </c:pt>
                <c:pt idx="3">
                  <c:v>155352</c:v>
                </c:pt>
                <c:pt idx="4">
                  <c:v>18503</c:v>
                </c:pt>
                <c:pt idx="5">
                  <c:v>3645</c:v>
                </c:pt>
              </c:numCache>
            </c:numRef>
          </c:val>
        </c:ser>
        <c:ser>
          <c:idx val="1"/>
          <c:order val="1"/>
          <c:tx>
            <c:v>Dispositions</c:v>
          </c:tx>
          <c:spPr>
            <a:ln>
              <a:solidFill>
                <a:schemeClr val="tx1"/>
              </a:solidFill>
            </a:ln>
          </c:spPr>
          <c:dLbls>
            <c:dLbl>
              <c:idx val="0"/>
              <c:layout>
                <c:manualLayout>
                  <c:x val="1.9772617493654665E-2"/>
                  <c:y val="4.9928663976721681E-2"/>
                </c:manualLayout>
              </c:layout>
              <c:showVal val="1"/>
            </c:dLbl>
            <c:dLbl>
              <c:idx val="1"/>
              <c:layout>
                <c:manualLayout>
                  <c:x val="9.8863087468273343E-3"/>
                  <c:y val="4.7551108549258654E-2"/>
                </c:manualLayout>
              </c:layout>
              <c:showVal val="1"/>
            </c:dLbl>
            <c:dLbl>
              <c:idx val="2"/>
              <c:layout>
                <c:manualLayout>
                  <c:x val="1.318174499576978E-2"/>
                  <c:y val="4.9928663976721695E-2"/>
                </c:manualLayout>
              </c:layout>
              <c:showVal val="1"/>
            </c:dLbl>
            <c:dLbl>
              <c:idx val="3"/>
              <c:layout>
                <c:manualLayout>
                  <c:x val="1.318174499576978E-2"/>
                  <c:y val="-4.7551108549258739E-3"/>
                </c:manualLayout>
              </c:layout>
              <c:showVal val="1"/>
            </c:dLbl>
            <c:dLbl>
              <c:idx val="4"/>
              <c:layout>
                <c:manualLayout>
                  <c:x val="1.6477181244712227E-2"/>
                  <c:y val="-1.4265332564777621E-2"/>
                </c:manualLayout>
              </c:layout>
              <c:showVal val="1"/>
            </c:dLbl>
            <c:dLbl>
              <c:idx val="5"/>
              <c:layout>
                <c:manualLayout>
                  <c:x val="4.9431543734137877E-3"/>
                  <c:y val="-1.6642887992240563E-2"/>
                </c:manualLayout>
              </c:layout>
              <c:showVal val="1"/>
            </c:dLbl>
            <c:spPr>
              <a:solidFill>
                <a:schemeClr val="bg1"/>
              </a:solidFill>
              <a:ln>
                <a:solidFill>
                  <a:schemeClr val="tx1"/>
                </a:solidFill>
              </a:ln>
            </c:spPr>
            <c:txPr>
              <a:bodyPr/>
              <a:lstStyle/>
              <a:p>
                <a:pPr>
                  <a:defRPr sz="900" b="1">
                    <a:latin typeface="Arial" panose="020B0604020202020204" pitchFamily="34" charset="0"/>
                    <a:cs typeface="Arial" panose="020B0604020202020204" pitchFamily="34" charset="0"/>
                  </a:defRPr>
                </a:pPr>
                <a:endParaRPr lang="en-US"/>
              </a:p>
            </c:txPr>
            <c:showVal val="1"/>
          </c:dLbls>
          <c:cat>
            <c:strRef>
              <c:f>Sheet1!$A$1:$F$1</c:f>
              <c:strCache>
                <c:ptCount val="6"/>
                <c:pt idx="0">
                  <c:v>Initial</c:v>
                </c:pt>
                <c:pt idx="1">
                  <c:v>Reconsideration</c:v>
                </c:pt>
                <c:pt idx="2">
                  <c:v>Hearings</c:v>
                </c:pt>
                <c:pt idx="3">
                  <c:v>AC Requests for Review</c:v>
                </c:pt>
                <c:pt idx="4">
                  <c:v>New Court Cases</c:v>
                </c:pt>
                <c:pt idx="5">
                  <c:v>9th Circuit</c:v>
                </c:pt>
              </c:strCache>
            </c:strRef>
          </c:cat>
          <c:val>
            <c:numRef>
              <c:f>Sheet1!$A$3:$F$3</c:f>
              <c:numCache>
                <c:formatCode>#,##0</c:formatCode>
                <c:ptCount val="6"/>
                <c:pt idx="0">
                  <c:v>2849312</c:v>
                </c:pt>
                <c:pt idx="1">
                  <c:v>755087</c:v>
                </c:pt>
                <c:pt idx="2">
                  <c:v>680963</c:v>
                </c:pt>
                <c:pt idx="3">
                  <c:v>162280</c:v>
                </c:pt>
                <c:pt idx="4">
                  <c:v>18761</c:v>
                </c:pt>
                <c:pt idx="5">
                  <c:v>3769</c:v>
                </c:pt>
              </c:numCache>
            </c:numRef>
          </c:val>
        </c:ser>
        <c:dLbls/>
        <c:axId val="75777920"/>
        <c:axId val="75779456"/>
      </c:barChart>
      <c:catAx>
        <c:axId val="75777920"/>
        <c:scaling>
          <c:orientation val="minMax"/>
        </c:scaling>
        <c:axPos val="b"/>
        <c:tickLblPos val="nextTo"/>
        <c:txPr>
          <a:bodyPr/>
          <a:lstStyle/>
          <a:p>
            <a:pPr>
              <a:defRPr b="1">
                <a:latin typeface="Arial" panose="020B0604020202020204" pitchFamily="34" charset="0"/>
                <a:cs typeface="Arial" panose="020B0604020202020204" pitchFamily="34" charset="0"/>
              </a:defRPr>
            </a:pPr>
            <a:endParaRPr lang="en-US"/>
          </a:p>
        </c:txPr>
        <c:crossAx val="75779456"/>
        <c:crosses val="autoZero"/>
        <c:auto val="1"/>
        <c:lblAlgn val="ctr"/>
        <c:lblOffset val="100"/>
      </c:catAx>
      <c:valAx>
        <c:axId val="75779456"/>
        <c:scaling>
          <c:orientation val="minMax"/>
        </c:scaling>
        <c:axPos val="l"/>
        <c:majorGridlines>
          <c:spPr>
            <a:ln>
              <a:solidFill>
                <a:schemeClr val="bg1">
                  <a:lumMod val="85000"/>
                </a:schemeClr>
              </a:solidFill>
            </a:ln>
          </c:spPr>
        </c:majorGridlines>
        <c:numFmt formatCode="#,##0" sourceLinked="1"/>
        <c:tickLblPos val="nextTo"/>
        <c:txPr>
          <a:bodyPr/>
          <a:lstStyle/>
          <a:p>
            <a:pPr>
              <a:defRPr b="1">
                <a:latin typeface="Arial" panose="020B0604020202020204" pitchFamily="34" charset="0"/>
                <a:cs typeface="Arial" panose="020B0604020202020204" pitchFamily="34" charset="0"/>
              </a:defRPr>
            </a:pPr>
            <a:endParaRPr lang="en-US"/>
          </a:p>
        </c:txPr>
        <c:crossAx val="75777920"/>
        <c:crosses val="autoZero"/>
        <c:crossBetween val="between"/>
      </c:valAx>
      <c:spPr>
        <a:solidFill>
          <a:schemeClr val="bg1"/>
        </a:solidFill>
      </c:spPr>
    </c:plotArea>
    <c:legend>
      <c:legendPos val="b"/>
      <c:layout>
        <c:manualLayout>
          <c:xMode val="edge"/>
          <c:yMode val="edge"/>
          <c:x val="0.28600338703380773"/>
          <c:y val="0.93465616523523465"/>
          <c:w val="0.5762878571347948"/>
          <c:h val="5.1078502199987608E-2"/>
        </c:manualLayout>
      </c:layout>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chart>
  <c:spPr>
    <a:solidFill>
      <a:schemeClr val="accent3"/>
    </a:solidFill>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7279554520811483E-2"/>
          <c:y val="0.1301939616038561"/>
          <c:w val="0.8714703826934852"/>
          <c:h val="0.81728684857789002"/>
        </c:manualLayout>
      </c:layout>
      <c:lineChart>
        <c:grouping val="standard"/>
        <c:ser>
          <c:idx val="0"/>
          <c:order val="0"/>
          <c:spPr>
            <a:ln>
              <a:solidFill>
                <a:srgbClr val="FF0000"/>
              </a:solidFill>
            </a:ln>
          </c:spPr>
          <c:marker>
            <c:symbol val="none"/>
          </c:marker>
          <c:cat>
            <c:strRef>
              <c:f>Sheet1!$A$2:$A$6</c:f>
              <c:strCache>
                <c:ptCount val="5"/>
                <c:pt idx="0">
                  <c:v>FY 09</c:v>
                </c:pt>
                <c:pt idx="1">
                  <c:v>FY 10</c:v>
                </c:pt>
                <c:pt idx="2">
                  <c:v>FY 11</c:v>
                </c:pt>
                <c:pt idx="3">
                  <c:v>FY 12</c:v>
                </c:pt>
                <c:pt idx="4">
                  <c:v>FY 13</c:v>
                </c:pt>
              </c:strCache>
            </c:strRef>
          </c:cat>
          <c:val>
            <c:numRef>
              <c:f>Sheet1!$B$2:$B$6</c:f>
              <c:numCache>
                <c:formatCode>General</c:formatCode>
                <c:ptCount val="5"/>
                <c:pt idx="0">
                  <c:v>106964</c:v>
                </c:pt>
                <c:pt idx="1">
                  <c:v>128703</c:v>
                </c:pt>
                <c:pt idx="2">
                  <c:v>173332</c:v>
                </c:pt>
                <c:pt idx="3">
                  <c:v>173849</c:v>
                </c:pt>
                <c:pt idx="4">
                  <c:v>172492</c:v>
                </c:pt>
              </c:numCache>
            </c:numRef>
          </c:val>
        </c:ser>
        <c:ser>
          <c:idx val="1"/>
          <c:order val="1"/>
          <c:spPr>
            <a:ln>
              <a:solidFill>
                <a:srgbClr val="00B050"/>
              </a:solidFill>
            </a:ln>
          </c:spPr>
          <c:marker>
            <c:symbol val="none"/>
          </c:marker>
          <c:cat>
            <c:strRef>
              <c:f>Sheet1!$A$2:$A$6</c:f>
              <c:strCache>
                <c:ptCount val="5"/>
                <c:pt idx="0">
                  <c:v>FY 09</c:v>
                </c:pt>
                <c:pt idx="1">
                  <c:v>FY 10</c:v>
                </c:pt>
                <c:pt idx="2">
                  <c:v>FY 11</c:v>
                </c:pt>
                <c:pt idx="3">
                  <c:v>FY 12</c:v>
                </c:pt>
                <c:pt idx="4">
                  <c:v>FY 13</c:v>
                </c:pt>
              </c:strCache>
            </c:strRef>
          </c:cat>
          <c:val>
            <c:numRef>
              <c:f>Sheet1!$C$2:$C$6</c:f>
              <c:numCache>
                <c:formatCode>General</c:formatCode>
                <c:ptCount val="5"/>
                <c:pt idx="0">
                  <c:v>89066</c:v>
                </c:pt>
                <c:pt idx="1">
                  <c:v>102062</c:v>
                </c:pt>
                <c:pt idx="2">
                  <c:v>126992</c:v>
                </c:pt>
                <c:pt idx="3">
                  <c:v>166020</c:v>
                </c:pt>
                <c:pt idx="4">
                  <c:v>176251</c:v>
                </c:pt>
              </c:numCache>
            </c:numRef>
          </c:val>
        </c:ser>
        <c:dLbls/>
        <c:marker val="1"/>
        <c:axId val="76621312"/>
        <c:axId val="76622848"/>
      </c:lineChart>
      <c:lineChart>
        <c:grouping val="standard"/>
        <c:ser>
          <c:idx val="2"/>
          <c:order val="2"/>
          <c:tx>
            <c:strRef>
              <c:f>Sheet1!$D$1</c:f>
              <c:strCache>
                <c:ptCount val="1"/>
                <c:pt idx="0">
                  <c:v>Staffing</c:v>
                </c:pt>
              </c:strCache>
            </c:strRef>
          </c:tx>
          <c:spPr>
            <a:ln>
              <a:solidFill>
                <a:srgbClr val="00B0F0"/>
              </a:solidFill>
              <a:prstDash val="dash"/>
            </a:ln>
          </c:spPr>
          <c:marker>
            <c:symbol val="none"/>
          </c:marker>
          <c:cat>
            <c:strRef>
              <c:f>Sheet1!$A$2:$A$5</c:f>
              <c:strCache>
                <c:ptCount val="4"/>
                <c:pt idx="0">
                  <c:v>FY 09</c:v>
                </c:pt>
                <c:pt idx="1">
                  <c:v>FY 10</c:v>
                </c:pt>
                <c:pt idx="2">
                  <c:v>FY 11</c:v>
                </c:pt>
                <c:pt idx="3">
                  <c:v>FY 12</c:v>
                </c:pt>
              </c:strCache>
            </c:strRef>
          </c:cat>
          <c:val>
            <c:numRef>
              <c:f>Sheet1!$D$2:$D$6</c:f>
              <c:numCache>
                <c:formatCode>General</c:formatCode>
                <c:ptCount val="5"/>
                <c:pt idx="0">
                  <c:v>945</c:v>
                </c:pt>
                <c:pt idx="1">
                  <c:v>1097</c:v>
                </c:pt>
                <c:pt idx="2">
                  <c:v>1232</c:v>
                </c:pt>
                <c:pt idx="3">
                  <c:v>1257</c:v>
                </c:pt>
                <c:pt idx="4">
                  <c:v>1198</c:v>
                </c:pt>
              </c:numCache>
            </c:numRef>
          </c:val>
        </c:ser>
        <c:dLbls/>
        <c:marker val="1"/>
        <c:axId val="76646656"/>
        <c:axId val="76645120"/>
      </c:lineChart>
      <c:catAx>
        <c:axId val="76621312"/>
        <c:scaling>
          <c:orientation val="minMax"/>
        </c:scaling>
        <c:axPos val="b"/>
        <c:tickLblPos val="nextTo"/>
        <c:crossAx val="76622848"/>
        <c:crosses val="autoZero"/>
        <c:auto val="1"/>
        <c:lblAlgn val="ctr"/>
        <c:lblOffset val="100"/>
      </c:catAx>
      <c:valAx>
        <c:axId val="76622848"/>
        <c:scaling>
          <c:orientation val="minMax"/>
          <c:max val="185000"/>
          <c:min val="60000"/>
        </c:scaling>
        <c:axPos val="l"/>
        <c:majorGridlines/>
        <c:numFmt formatCode="General" sourceLinked="1"/>
        <c:majorTickMark val="none"/>
        <c:tickLblPos val="nextTo"/>
        <c:crossAx val="76621312"/>
        <c:crosses val="autoZero"/>
        <c:crossBetween val="between"/>
        <c:majorUnit val="20000"/>
        <c:minorUnit val="20000"/>
      </c:valAx>
      <c:valAx>
        <c:axId val="76645120"/>
        <c:scaling>
          <c:orientation val="minMax"/>
          <c:max val="1800"/>
          <c:min val="600"/>
        </c:scaling>
        <c:axPos val="r"/>
        <c:numFmt formatCode="General" sourceLinked="1"/>
        <c:majorTickMark val="none"/>
        <c:tickLblPos val="nextTo"/>
        <c:crossAx val="76646656"/>
        <c:crosses val="max"/>
        <c:crossBetween val="between"/>
        <c:majorUnit val="200"/>
        <c:minorUnit val="40"/>
      </c:valAx>
      <c:catAx>
        <c:axId val="76646656"/>
        <c:scaling>
          <c:orientation val="minMax"/>
        </c:scaling>
        <c:delete val="1"/>
        <c:axPos val="b"/>
        <c:tickLblPos val="none"/>
        <c:crossAx val="76645120"/>
        <c:crosses val="autoZero"/>
        <c:auto val="1"/>
        <c:lblAlgn val="ctr"/>
        <c:lblOffset val="100"/>
      </c:catAx>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0.1436</cdr:x>
      <cdr:y>0.73966</cdr:y>
    </cdr:from>
    <cdr:to>
      <cdr:x>0.27583</cdr:x>
      <cdr:y>0.81098</cdr:y>
    </cdr:to>
    <cdr:sp macro="" textlink="">
      <cdr:nvSpPr>
        <cdr:cNvPr id="2" name="TextBox 1"/>
        <cdr:cNvSpPr txBox="1"/>
      </cdr:nvSpPr>
      <cdr:spPr>
        <a:xfrm xmlns:a="http://schemas.openxmlformats.org/drawingml/2006/main">
          <a:off x="1106804" y="3950971"/>
          <a:ext cx="1019175"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b="1">
              <a:solidFill>
                <a:schemeClr val="tx1"/>
              </a:solidFill>
              <a:latin typeface="Arial" panose="020B0604020202020204" pitchFamily="34" charset="0"/>
              <a:cs typeface="Arial" panose="020B0604020202020204" pitchFamily="34" charset="0"/>
            </a:rPr>
            <a:t>Allowance Rate</a:t>
          </a:r>
        </a:p>
        <a:p xmlns:a="http://schemas.openxmlformats.org/drawingml/2006/main">
          <a:pPr algn="ctr"/>
          <a:r>
            <a:rPr lang="en-US" sz="800" b="1">
              <a:solidFill>
                <a:schemeClr val="tx1"/>
              </a:solidFill>
              <a:latin typeface="Arial" panose="020B0604020202020204" pitchFamily="34" charset="0"/>
              <a:cs typeface="Arial" panose="020B0604020202020204" pitchFamily="34" charset="0"/>
            </a:rPr>
            <a:t>32%</a:t>
          </a:r>
        </a:p>
      </cdr:txBody>
    </cdr:sp>
  </cdr:relSizeAnchor>
  <cdr:relSizeAnchor xmlns:cdr="http://schemas.openxmlformats.org/drawingml/2006/chartDrawing">
    <cdr:from>
      <cdr:x>0.28464</cdr:x>
      <cdr:y>0.77271</cdr:y>
    </cdr:from>
    <cdr:to>
      <cdr:x>0.41687</cdr:x>
      <cdr:y>0.84403</cdr:y>
    </cdr:to>
    <cdr:sp macro="" textlink="">
      <cdr:nvSpPr>
        <cdr:cNvPr id="4" name="TextBox 1"/>
        <cdr:cNvSpPr txBox="1"/>
      </cdr:nvSpPr>
      <cdr:spPr>
        <a:xfrm xmlns:a="http://schemas.openxmlformats.org/drawingml/2006/main">
          <a:off x="2193925" y="4127500"/>
          <a:ext cx="1019175"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a:solidFill>
                <a:schemeClr val="tx1"/>
              </a:solidFill>
              <a:latin typeface="Arial" panose="020B0604020202020204" pitchFamily="34" charset="0"/>
              <a:cs typeface="Arial" panose="020B0604020202020204" pitchFamily="34" charset="0"/>
            </a:rPr>
            <a:t>Allowance Rate</a:t>
          </a:r>
        </a:p>
        <a:p xmlns:a="http://schemas.openxmlformats.org/drawingml/2006/main">
          <a:pPr algn="ctr"/>
          <a:r>
            <a:rPr lang="en-US" sz="800" b="1">
              <a:solidFill>
                <a:schemeClr val="tx1"/>
              </a:solidFill>
              <a:latin typeface="Arial" panose="020B0604020202020204" pitchFamily="34" charset="0"/>
              <a:cs typeface="Arial" panose="020B0604020202020204" pitchFamily="34" charset="0"/>
            </a:rPr>
            <a:t>11%</a:t>
          </a:r>
        </a:p>
      </cdr:txBody>
    </cdr:sp>
  </cdr:relSizeAnchor>
  <cdr:relSizeAnchor xmlns:cdr="http://schemas.openxmlformats.org/drawingml/2006/chartDrawing">
    <cdr:from>
      <cdr:x>0.42305</cdr:x>
      <cdr:y>0.75749</cdr:y>
    </cdr:from>
    <cdr:to>
      <cdr:x>0.55528</cdr:x>
      <cdr:y>0.86805</cdr:y>
    </cdr:to>
    <cdr:sp macro="" textlink="">
      <cdr:nvSpPr>
        <cdr:cNvPr id="5" name="TextBox 1"/>
        <cdr:cNvSpPr txBox="1"/>
      </cdr:nvSpPr>
      <cdr:spPr>
        <a:xfrm xmlns:a="http://schemas.openxmlformats.org/drawingml/2006/main">
          <a:off x="3260725" y="4046221"/>
          <a:ext cx="1019175" cy="5905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a:solidFill>
                <a:schemeClr val="tx1"/>
              </a:solidFill>
              <a:latin typeface="Arial" panose="020B0604020202020204" pitchFamily="34" charset="0"/>
              <a:cs typeface="Arial" panose="020B0604020202020204" pitchFamily="34" charset="0"/>
            </a:rPr>
            <a:t>Allowance Rate</a:t>
          </a:r>
        </a:p>
        <a:p xmlns:a="http://schemas.openxmlformats.org/drawingml/2006/main">
          <a:pPr algn="ctr"/>
          <a:r>
            <a:rPr lang="en-US" sz="800" b="1">
              <a:solidFill>
                <a:schemeClr val="tx1"/>
              </a:solidFill>
              <a:latin typeface="Arial" panose="020B0604020202020204" pitchFamily="34" charset="0"/>
              <a:cs typeface="Arial" panose="020B0604020202020204" pitchFamily="34" charset="0"/>
            </a:rPr>
            <a:t>45%</a:t>
          </a:r>
        </a:p>
        <a:p xmlns:a="http://schemas.openxmlformats.org/drawingml/2006/main">
          <a:pPr algn="ctr"/>
          <a:r>
            <a:rPr lang="en-US" sz="800" b="1">
              <a:solidFill>
                <a:schemeClr val="tx1"/>
              </a:solidFill>
              <a:latin typeface="Arial" panose="020B0604020202020204" pitchFamily="34" charset="0"/>
              <a:cs typeface="Arial" panose="020B0604020202020204" pitchFamily="34" charset="0"/>
            </a:rPr>
            <a:t>Denial Rate</a:t>
          </a:r>
        </a:p>
        <a:p xmlns:a="http://schemas.openxmlformats.org/drawingml/2006/main">
          <a:pPr algn="ctr"/>
          <a:r>
            <a:rPr lang="en-US" sz="800" b="1">
              <a:solidFill>
                <a:schemeClr val="tx1"/>
              </a:solidFill>
              <a:latin typeface="Arial" panose="020B0604020202020204" pitchFamily="34" charset="0"/>
              <a:cs typeface="Arial" panose="020B0604020202020204" pitchFamily="34" charset="0"/>
            </a:rPr>
            <a:t>36%</a:t>
          </a:r>
        </a:p>
      </cdr:txBody>
    </cdr:sp>
  </cdr:relSizeAnchor>
</c:userShapes>
</file>

<file path=ppt/drawings/drawing2.xml><?xml version="1.0" encoding="utf-8"?>
<c:userShapes xmlns:c="http://schemas.openxmlformats.org/drawingml/2006/chart">
  <cdr:relSizeAnchor xmlns:cdr="http://schemas.openxmlformats.org/drawingml/2006/chartDrawing">
    <cdr:from>
      <cdr:x>0.00601</cdr:x>
      <cdr:y>0.05189</cdr:y>
    </cdr:from>
    <cdr:to>
      <cdr:x>0.10322</cdr:x>
      <cdr:y>0.12421</cdr:y>
    </cdr:to>
    <cdr:sp macro="" textlink="">
      <cdr:nvSpPr>
        <cdr:cNvPr id="2" name="TextBox 1"/>
        <cdr:cNvSpPr txBox="1"/>
      </cdr:nvSpPr>
      <cdr:spPr>
        <a:xfrm xmlns:a="http://schemas.openxmlformats.org/drawingml/2006/main">
          <a:off x="52388" y="314325"/>
          <a:ext cx="847725"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Requests for Review</a:t>
          </a:r>
        </a:p>
      </cdr:txBody>
    </cdr:sp>
  </cdr:relSizeAnchor>
  <cdr:relSizeAnchor xmlns:cdr="http://schemas.openxmlformats.org/drawingml/2006/chartDrawing">
    <cdr:from>
      <cdr:x>0.91462</cdr:x>
      <cdr:y>0.06971</cdr:y>
    </cdr:from>
    <cdr:to>
      <cdr:x>0.99563</cdr:x>
      <cdr:y>0.10849</cdr:y>
    </cdr:to>
    <cdr:sp macro="" textlink="">
      <cdr:nvSpPr>
        <cdr:cNvPr id="3" name="TextBox 1"/>
        <cdr:cNvSpPr txBox="1"/>
      </cdr:nvSpPr>
      <cdr:spPr>
        <a:xfrm xmlns:a="http://schemas.openxmlformats.org/drawingml/2006/main">
          <a:off x="7975602" y="422275"/>
          <a:ext cx="706436"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Staff Size </a:t>
          </a:r>
        </a:p>
      </cdr:txBody>
    </cdr:sp>
  </cdr:relSizeAnchor>
  <cdr:relSizeAnchor xmlns:cdr="http://schemas.openxmlformats.org/drawingml/2006/chartDrawing">
    <cdr:from>
      <cdr:x>0.74422</cdr:x>
      <cdr:y>0.4738</cdr:y>
    </cdr:from>
    <cdr:to>
      <cdr:x>0.8296</cdr:x>
      <cdr:y>0.51258</cdr:y>
    </cdr:to>
    <cdr:sp macro="" textlink="">
      <cdr:nvSpPr>
        <cdr:cNvPr id="4" name="TextBox 1"/>
        <cdr:cNvSpPr txBox="1"/>
      </cdr:nvSpPr>
      <cdr:spPr>
        <a:xfrm xmlns:a="http://schemas.openxmlformats.org/drawingml/2006/main">
          <a:off x="6489707" y="2870220"/>
          <a:ext cx="744526" cy="2349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rgbClr val="00B0F0"/>
              </a:solidFill>
            </a:rPr>
            <a:t>Staff Size </a:t>
          </a:r>
        </a:p>
      </cdr:txBody>
    </cdr:sp>
  </cdr:relSizeAnchor>
  <cdr:relSizeAnchor xmlns:cdr="http://schemas.openxmlformats.org/drawingml/2006/chartDrawing">
    <cdr:from>
      <cdr:x>0.38485</cdr:x>
      <cdr:y>0.64203</cdr:y>
    </cdr:from>
    <cdr:to>
      <cdr:x>0.49863</cdr:x>
      <cdr:y>0.68082</cdr:y>
    </cdr:to>
    <cdr:sp macro="" textlink="">
      <cdr:nvSpPr>
        <cdr:cNvPr id="5" name="TextBox 1"/>
        <cdr:cNvSpPr txBox="1"/>
      </cdr:nvSpPr>
      <cdr:spPr>
        <a:xfrm xmlns:a="http://schemas.openxmlformats.org/drawingml/2006/main">
          <a:off x="3355945" y="3889354"/>
          <a:ext cx="992218" cy="2349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rgbClr val="00B050"/>
              </a:solidFill>
            </a:rPr>
            <a:t>Dispositions</a:t>
          </a:r>
        </a:p>
        <a:p xmlns:a="http://schemas.openxmlformats.org/drawingml/2006/main">
          <a:endParaRPr lang="en-US" sz="1100">
            <a:solidFill>
              <a:srgbClr val="00B050"/>
            </a:solidFill>
          </a:endParaRPr>
        </a:p>
      </cdr:txBody>
    </cdr:sp>
  </cdr:relSizeAnchor>
  <cdr:relSizeAnchor xmlns:cdr="http://schemas.openxmlformats.org/drawingml/2006/chartDrawing">
    <cdr:from>
      <cdr:x>0.3925</cdr:x>
      <cdr:y>0.20492</cdr:y>
    </cdr:from>
    <cdr:to>
      <cdr:x>0.47788</cdr:x>
      <cdr:y>0.24371</cdr:y>
    </cdr:to>
    <cdr:sp macro="" textlink="">
      <cdr:nvSpPr>
        <cdr:cNvPr id="6" name="TextBox 1"/>
        <cdr:cNvSpPr txBox="1"/>
      </cdr:nvSpPr>
      <cdr:spPr>
        <a:xfrm xmlns:a="http://schemas.openxmlformats.org/drawingml/2006/main">
          <a:off x="3422633" y="1241399"/>
          <a:ext cx="744526" cy="234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rgbClr val="FF0000"/>
              </a:solidFill>
            </a:rPr>
            <a:t>Receipts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7" tIns="46584" rIns="93167" bIns="46584" rtlCol="0"/>
          <a:lstStyle>
            <a:lvl1pPr algn="r">
              <a:defRPr sz="1200"/>
            </a:lvl1pPr>
          </a:lstStyle>
          <a:p>
            <a:fld id="{CFFAB9ED-9648-4953-8570-FB6BF28512A9}" type="datetimeFigureOut">
              <a:rPr lang="en-US" smtClean="0"/>
              <a:pPr/>
              <a:t>11/6/2015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E071BCCC-5BEA-4699-ADC2-765923B73E88}" type="slidenum">
              <a:rPr lang="en-US" smtClean="0"/>
              <a:pPr/>
              <a:t>‹#›</a:t>
            </a:fld>
            <a:endParaRPr lang="en-US"/>
          </a:p>
        </p:txBody>
      </p:sp>
    </p:spTree>
    <p:extLst>
      <p:ext uri="{BB962C8B-B14F-4D97-AF65-F5344CB8AC3E}">
        <p14:creationId xmlns:p14="http://schemas.microsoft.com/office/powerpoint/2010/main" xmlns="" val="4215238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30" tIns="45715" rIns="91430" bIns="45715" rtlCol="0"/>
          <a:lstStyle>
            <a:lvl1pPr algn="r">
              <a:defRPr sz="1200"/>
            </a:lvl1pPr>
          </a:lstStyle>
          <a:p>
            <a:fld id="{E55E10EF-93E8-44E7-9109-6DDC79251EF4}" type="datetimeFigureOut">
              <a:rPr lang="en-US" smtClean="0"/>
              <a:pPr/>
              <a:t>11/6/2015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30" tIns="45715" rIns="91430" bIns="45715" rtlCol="0" anchor="b"/>
          <a:lstStyle>
            <a:lvl1pPr algn="r">
              <a:defRPr sz="1200"/>
            </a:lvl1pPr>
          </a:lstStyle>
          <a:p>
            <a:fld id="{7D0D701F-A203-48F0-9667-BBFB364D8B81}" type="slidenum">
              <a:rPr lang="en-US" smtClean="0"/>
              <a:pPr/>
              <a:t>‹#›</a:t>
            </a:fld>
            <a:endParaRPr lang="en-US"/>
          </a:p>
        </p:txBody>
      </p:sp>
    </p:spTree>
    <p:extLst>
      <p:ext uri="{BB962C8B-B14F-4D97-AF65-F5344CB8AC3E}">
        <p14:creationId xmlns:p14="http://schemas.microsoft.com/office/powerpoint/2010/main" xmlns="" val="20339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420811-AB60-4897-992D-BC7A704B46F1}" type="slidenum">
              <a:rPr lang="en-US" smtClean="0"/>
              <a:pPr/>
              <a:t>8</a:t>
            </a:fld>
            <a:endParaRPr lang="en-US"/>
          </a:p>
        </p:txBody>
      </p:sp>
    </p:spTree>
    <p:extLst>
      <p:ext uri="{BB962C8B-B14F-4D97-AF65-F5344CB8AC3E}">
        <p14:creationId xmlns:p14="http://schemas.microsoft.com/office/powerpoint/2010/main" xmlns="" val="367542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remands.</a:t>
            </a:r>
            <a:endParaRPr lang="en-US" dirty="0"/>
          </a:p>
        </p:txBody>
      </p:sp>
      <p:sp>
        <p:nvSpPr>
          <p:cNvPr id="4" name="Slide Number Placeholder 3"/>
          <p:cNvSpPr>
            <a:spLocks noGrp="1"/>
          </p:cNvSpPr>
          <p:nvPr>
            <p:ph type="sldNum" sz="quarter" idx="10"/>
          </p:nvPr>
        </p:nvSpPr>
        <p:spPr/>
        <p:txBody>
          <a:bodyPr/>
          <a:lstStyle/>
          <a:p>
            <a:fld id="{C861C05C-5FC1-48D2-884C-AAE8CA1D073A}" type="slidenum">
              <a:rPr lang="en-US" smtClean="0"/>
              <a:pPr/>
              <a:t>42</a:t>
            </a:fld>
            <a:endParaRPr lang="en-US"/>
          </a:p>
        </p:txBody>
      </p:sp>
    </p:spTree>
    <p:extLst>
      <p:ext uri="{BB962C8B-B14F-4D97-AF65-F5344CB8AC3E}">
        <p14:creationId xmlns:p14="http://schemas.microsoft.com/office/powerpoint/2010/main" xmlns="" val="311197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420811-AB60-4897-992D-BC7A704B46F1}" type="slidenum">
              <a:rPr lang="en-US" smtClean="0"/>
              <a:pPr/>
              <a:t>44</a:t>
            </a:fld>
            <a:endParaRPr lang="en-US"/>
          </a:p>
        </p:txBody>
      </p:sp>
    </p:spTree>
    <p:extLst>
      <p:ext uri="{BB962C8B-B14F-4D97-AF65-F5344CB8AC3E}">
        <p14:creationId xmlns:p14="http://schemas.microsoft.com/office/powerpoint/2010/main" xmlns="" val="72780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9A0F4F-F246-44D5-8250-52BCD0C72EBE}" type="slidenum">
              <a:rPr lang="en-US" smtClean="0"/>
              <a:pPr>
                <a:defRPr/>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a:t>
            </a:r>
            <a:r>
              <a:rPr lang="en-US" baseline="0" dirty="0" smtClean="0"/>
              <a:t> of </a:t>
            </a:r>
            <a:r>
              <a:rPr lang="en-US" dirty="0" smtClean="0"/>
              <a:t>the excel</a:t>
            </a:r>
            <a:r>
              <a:rPr lang="en-US" baseline="0" dirty="0" smtClean="0"/>
              <a:t> sheet downloaded from How MI Doing ALJ page.  It lists cases remanded by the Appeals Council in the last thirteen months, and identifies the reasons for remand.  The ALJ can click on a reason for remand to access training materials on that topic. </a:t>
            </a:r>
            <a:endParaRPr lang="en-US" dirty="0"/>
          </a:p>
        </p:txBody>
      </p:sp>
      <p:sp>
        <p:nvSpPr>
          <p:cNvPr id="4" name="Slide Number Placeholder 3"/>
          <p:cNvSpPr>
            <a:spLocks noGrp="1"/>
          </p:cNvSpPr>
          <p:nvPr>
            <p:ph type="sldNum" sz="quarter" idx="10"/>
          </p:nvPr>
        </p:nvSpPr>
        <p:spPr/>
        <p:txBody>
          <a:bodyPr/>
          <a:lstStyle/>
          <a:p>
            <a:pPr>
              <a:defRPr/>
            </a:pPr>
            <a:fld id="{C59A0F4F-F246-44D5-8250-52BCD0C72EBE}" type="slidenum">
              <a:rPr lang="en-US" smtClean="0"/>
              <a:pPr>
                <a:defRPr/>
              </a:pPr>
              <a:t>25</a:t>
            </a:fld>
            <a:endParaRPr lang="en-US"/>
          </a:p>
        </p:txBody>
      </p:sp>
    </p:spTree>
    <p:extLst>
      <p:ext uri="{BB962C8B-B14F-4D97-AF65-F5344CB8AC3E}">
        <p14:creationId xmlns:p14="http://schemas.microsoft.com/office/powerpoint/2010/main" xmlns="" val="38342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1C05C-5FC1-48D2-884C-AAE8CA1D073A}" type="slidenum">
              <a:rPr lang="en-US" smtClean="0"/>
              <a:pPr/>
              <a:t>29</a:t>
            </a:fld>
            <a:endParaRPr lang="en-US"/>
          </a:p>
        </p:txBody>
      </p:sp>
    </p:spTree>
    <p:extLst>
      <p:ext uri="{BB962C8B-B14F-4D97-AF65-F5344CB8AC3E}">
        <p14:creationId xmlns:p14="http://schemas.microsoft.com/office/powerpoint/2010/main" xmlns="" val="321220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F1CFF-1113-492E-A629-55FF7B69228B}" type="slidenum">
              <a:rPr lang="en-US" smtClean="0"/>
              <a:pPr/>
              <a:t>30</a:t>
            </a:fld>
            <a:endParaRPr lang="en-US"/>
          </a:p>
        </p:txBody>
      </p:sp>
    </p:spTree>
    <p:extLst>
      <p:ext uri="{BB962C8B-B14F-4D97-AF65-F5344CB8AC3E}">
        <p14:creationId xmlns:p14="http://schemas.microsoft.com/office/powerpoint/2010/main" xmlns="" val="15102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 on timeliness of the FIFO model – almost</a:t>
            </a:r>
            <a:r>
              <a:rPr lang="en-US" baseline="0" dirty="0" smtClean="0"/>
              <a:t> all claimants wait a long time for a final disposition</a:t>
            </a:r>
            <a:endParaRPr lang="en-US" dirty="0"/>
          </a:p>
        </p:txBody>
      </p:sp>
      <p:sp>
        <p:nvSpPr>
          <p:cNvPr id="4" name="Slide Number Placeholder 3"/>
          <p:cNvSpPr>
            <a:spLocks noGrp="1"/>
          </p:cNvSpPr>
          <p:nvPr>
            <p:ph type="sldNum" sz="quarter" idx="10"/>
          </p:nvPr>
        </p:nvSpPr>
        <p:spPr/>
        <p:txBody>
          <a:bodyPr/>
          <a:lstStyle/>
          <a:p>
            <a:fld id="{7D0D701F-A203-48F0-9667-BBFB364D8B81}" type="slidenum">
              <a:rPr lang="en-US" smtClean="0"/>
              <a:pPr/>
              <a:t>33</a:t>
            </a:fld>
            <a:endParaRPr lang="en-US"/>
          </a:p>
        </p:txBody>
      </p:sp>
    </p:spTree>
    <p:extLst>
      <p:ext uri="{BB962C8B-B14F-4D97-AF65-F5344CB8AC3E}">
        <p14:creationId xmlns:p14="http://schemas.microsoft.com/office/powerpoint/2010/main" xmlns="" val="169413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9A0F4F-F246-44D5-8250-52BCD0C72EBE}" type="slidenum">
              <a:rPr lang="en-US" smtClean="0"/>
              <a:pPr>
                <a:defRPr/>
              </a:pPr>
              <a:t>34</a:t>
            </a:fld>
            <a:endParaRPr lang="en-US"/>
          </a:p>
        </p:txBody>
      </p:sp>
    </p:spTree>
    <p:extLst>
      <p:ext uri="{BB962C8B-B14F-4D97-AF65-F5344CB8AC3E}">
        <p14:creationId xmlns:p14="http://schemas.microsoft.com/office/powerpoint/2010/main" xmlns="" val="298449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9A0F4F-F246-44D5-8250-52BCD0C72EBE}" type="slidenum">
              <a:rPr lang="en-US" smtClean="0"/>
              <a:pPr>
                <a:defRPr/>
              </a:pPr>
              <a:t>35</a:t>
            </a:fld>
            <a:endParaRPr lang="en-US"/>
          </a:p>
        </p:txBody>
      </p:sp>
    </p:spTree>
    <p:extLst>
      <p:ext uri="{BB962C8B-B14F-4D97-AF65-F5344CB8AC3E}">
        <p14:creationId xmlns:p14="http://schemas.microsoft.com/office/powerpoint/2010/main" xmlns="" val="237807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Productivity rose each quarter for 22 straight quarters, in a year over year same quarter comparison between</a:t>
            </a:r>
            <a:r>
              <a:rPr lang="en-US" baseline="0" dirty="0" smtClean="0"/>
              <a:t> Q2 2008 and Q4 2013.  Furloughs caused OAO dispositions to not rise in Q1 of 2014.  </a:t>
            </a:r>
            <a:endParaRPr lang="en-US" dirty="0"/>
          </a:p>
        </p:txBody>
      </p:sp>
      <p:sp>
        <p:nvSpPr>
          <p:cNvPr id="4" name="Slide Number Placeholder 3"/>
          <p:cNvSpPr>
            <a:spLocks noGrp="1"/>
          </p:cNvSpPr>
          <p:nvPr>
            <p:ph type="sldNum" sz="quarter" idx="10"/>
          </p:nvPr>
        </p:nvSpPr>
        <p:spPr/>
        <p:txBody>
          <a:bodyPr/>
          <a:lstStyle/>
          <a:p>
            <a:fld id="{7D0D701F-A203-48F0-9667-BBFB364D8B81}" type="slidenum">
              <a:rPr lang="en-US" smtClean="0"/>
              <a:pPr/>
              <a:t>36</a:t>
            </a:fld>
            <a:endParaRPr lang="en-US"/>
          </a:p>
        </p:txBody>
      </p:sp>
    </p:spTree>
    <p:extLst>
      <p:ext uri="{BB962C8B-B14F-4D97-AF65-F5344CB8AC3E}">
        <p14:creationId xmlns:p14="http://schemas.microsoft.com/office/powerpoint/2010/main" xmlns="" val="22917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8980C2-DD41-4F7A-9202-ACA3AC35B1AF}"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386370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980C2-DD41-4F7A-9202-ACA3AC35B1AF}"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60326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980C2-DD41-4F7A-9202-ACA3AC35B1AF}"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60320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980C2-DD41-4F7A-9202-ACA3AC35B1AF}"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333974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980C2-DD41-4F7A-9202-ACA3AC35B1AF}"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3134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8980C2-DD41-4F7A-9202-ACA3AC35B1AF}"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328013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8980C2-DD41-4F7A-9202-ACA3AC35B1AF}" type="datetimeFigureOut">
              <a:rPr lang="en-US" smtClean="0"/>
              <a:pPr/>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89306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980C2-DD41-4F7A-9202-ACA3AC35B1AF}" type="datetimeFigureOut">
              <a:rPr lang="en-US" smtClean="0"/>
              <a:pPr/>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62782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980C2-DD41-4F7A-9202-ACA3AC35B1AF}" type="datetimeFigureOut">
              <a:rPr lang="en-US" smtClean="0"/>
              <a:pPr/>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303375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980C2-DD41-4F7A-9202-ACA3AC35B1AF}"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317864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980C2-DD41-4F7A-9202-ACA3AC35B1AF}"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364890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980C2-DD41-4F7A-9202-ACA3AC35B1AF}" type="datetimeFigureOut">
              <a:rPr lang="en-US" smtClean="0"/>
              <a:pPr/>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75D4A-CACD-46D8-84CE-ACE459F47F2C}" type="slidenum">
              <a:rPr lang="en-US" smtClean="0"/>
              <a:pPr/>
              <a:t>‹#›</a:t>
            </a:fld>
            <a:endParaRPr lang="en-US"/>
          </a:p>
        </p:txBody>
      </p:sp>
    </p:spTree>
    <p:extLst>
      <p:ext uri="{BB962C8B-B14F-4D97-AF65-F5344CB8AC3E}">
        <p14:creationId xmlns:p14="http://schemas.microsoft.com/office/powerpoint/2010/main" xmlns="" val="189993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acus.go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Social Security Disability Adjudication</a:t>
            </a:r>
            <a:endParaRPr lang="en-US" dirty="0"/>
          </a:p>
        </p:txBody>
      </p:sp>
      <p:sp>
        <p:nvSpPr>
          <p:cNvPr id="4" name="Subtitle 3"/>
          <p:cNvSpPr>
            <a:spLocks noGrp="1"/>
          </p:cNvSpPr>
          <p:nvPr>
            <p:ph type="subTitle" idx="1"/>
          </p:nvPr>
        </p:nvSpPr>
        <p:spPr/>
        <p:txBody>
          <a:bodyPr>
            <a:normAutofit fontScale="92500"/>
          </a:bodyPr>
          <a:lstStyle/>
          <a:p>
            <a:r>
              <a:rPr lang="en-US" dirty="0" smtClean="0"/>
              <a:t>How the Social Security Administration Has Used Data Analysis to Improve the Disability Program</a:t>
            </a:r>
            <a:endParaRPr lang="en-US" dirty="0"/>
          </a:p>
        </p:txBody>
      </p:sp>
    </p:spTree>
    <p:extLst>
      <p:ext uri="{BB962C8B-B14F-4D97-AF65-F5344CB8AC3E}">
        <p14:creationId xmlns:p14="http://schemas.microsoft.com/office/powerpoint/2010/main" xmlns="" val="335777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Mapping the Service Delivery Requirements</a:t>
            </a:r>
            <a:endParaRPr lang="en-US" dirty="0"/>
          </a:p>
        </p:txBody>
      </p:sp>
      <p:sp>
        <p:nvSpPr>
          <p:cNvPr id="16386" name="Slide Number Placeholder 3"/>
          <p:cNvSpPr>
            <a:spLocks noGrp="1"/>
          </p:cNvSpPr>
          <p:nvPr>
            <p:ph type="sldNum" sz="quarter" idx="12"/>
          </p:nvPr>
        </p:nvSpPr>
        <p:spPr bwMode="auto">
          <a:ln>
            <a:miter lim="800000"/>
            <a:headEnd/>
            <a:tailEnd/>
          </a:ln>
        </p:spPr>
        <p:txBody>
          <a:bodyPr/>
          <a:lstStyle/>
          <a:p>
            <a:pPr>
              <a:defRPr/>
            </a:pPr>
            <a:fld id="{09471A44-8982-41AB-BDEF-0738A167A40D}" type="slidenum">
              <a:rPr lang="en-US" smtClean="0">
                <a:ea typeface="MS PGothic" pitchFamily="34" charset="-128"/>
              </a:rPr>
              <a:pPr>
                <a:defRPr/>
              </a:pPr>
              <a:t>10</a:t>
            </a:fld>
            <a:endParaRPr lang="en-US" smtClean="0">
              <a:ea typeface="MS PGothic" pitchFamily="34" charset="-128"/>
            </a:endParaRPr>
          </a:p>
        </p:txBody>
      </p:sp>
      <p:pic>
        <p:nvPicPr>
          <p:cNvPr id="16387" name="Picture 2"/>
          <p:cNvPicPr>
            <a:picLocks noChangeAspect="1" noChangeArrowheads="1"/>
          </p:cNvPicPr>
          <p:nvPr/>
        </p:nvPicPr>
        <p:blipFill>
          <a:blip r:embed="rId2" cstate="print"/>
          <a:srcRect/>
          <a:stretch>
            <a:fillRect/>
          </a:stretch>
        </p:blipFill>
        <p:spPr bwMode="auto">
          <a:xfrm>
            <a:off x="0" y="1562100"/>
            <a:ext cx="9067799" cy="5219700"/>
          </a:xfrm>
          <a:prstGeom prst="rect">
            <a:avLst/>
          </a:prstGeom>
          <a:noFill/>
          <a:ln w="9525">
            <a:noFill/>
            <a:miter lim="800000"/>
            <a:headEnd/>
            <a:tailEnd/>
          </a:ln>
        </p:spPr>
      </p:pic>
      <p:sp>
        <p:nvSpPr>
          <p:cNvPr id="6" name="Rectangle 5"/>
          <p:cNvSpPr/>
          <p:nvPr/>
        </p:nvSpPr>
        <p:spPr>
          <a:xfrm>
            <a:off x="4570444" y="15240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1562100"/>
            <a:ext cx="14478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5273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normAutofit/>
          </a:bodyPr>
          <a:lstStyle/>
          <a:p>
            <a:r>
              <a:rPr lang="en-US" sz="4000" dirty="0" smtClean="0"/>
              <a:t>Policy Compliant Decisional Tools</a:t>
            </a:r>
          </a:p>
        </p:txBody>
      </p:sp>
      <p:sp>
        <p:nvSpPr>
          <p:cNvPr id="17411" name="Rectangle 3"/>
          <p:cNvSpPr>
            <a:spLocks noGrp="1"/>
          </p:cNvSpPr>
          <p:nvPr>
            <p:ph type="body" idx="1"/>
          </p:nvPr>
        </p:nvSpPr>
        <p:spPr/>
        <p:txBody>
          <a:bodyPr>
            <a:normAutofit lnSpcReduction="10000"/>
          </a:bodyPr>
          <a:lstStyle/>
          <a:p>
            <a:pPr marL="0" indent="0">
              <a:buFont typeface="Arial" charset="0"/>
              <a:buNone/>
            </a:pPr>
            <a:r>
              <a:rPr lang="en-US" dirty="0" smtClean="0"/>
              <a:t>We developed two types of tools to guide adjudicators through policy compliant </a:t>
            </a:r>
            <a:r>
              <a:rPr lang="en-US" dirty="0" err="1" smtClean="0"/>
              <a:t>pathing</a:t>
            </a:r>
            <a:r>
              <a:rPr lang="en-US" dirty="0" smtClean="0"/>
              <a:t>:  </a:t>
            </a:r>
          </a:p>
          <a:p>
            <a:pPr lvl="1">
              <a:buFont typeface="Wingdings" pitchFamily="2" charset="2"/>
              <a:buChar char="§"/>
            </a:pPr>
            <a:r>
              <a:rPr lang="en-US" dirty="0" smtClean="0"/>
              <a:t>The electronic cases analysis tool (</a:t>
            </a:r>
            <a:r>
              <a:rPr lang="en-US" dirty="0" err="1" smtClean="0"/>
              <a:t>eCAT</a:t>
            </a:r>
            <a:r>
              <a:rPr lang="en-US" dirty="0" smtClean="0"/>
              <a:t>) is used at the initial and reconsideration levels to guide adjudicators in reaching appropriate conclusions</a:t>
            </a:r>
          </a:p>
          <a:p>
            <a:pPr lvl="1">
              <a:buFont typeface="Wingdings" pitchFamily="2" charset="2"/>
              <a:buChar char="§"/>
            </a:pPr>
            <a:r>
              <a:rPr lang="en-US" dirty="0" smtClean="0"/>
              <a:t>The electronic Bench Book (</a:t>
            </a:r>
            <a:r>
              <a:rPr lang="en-US" dirty="0" err="1" smtClean="0"/>
              <a:t>eBB</a:t>
            </a:r>
            <a:r>
              <a:rPr lang="en-US" dirty="0" smtClean="0"/>
              <a:t>) is used at the hearing level in a similar manner</a:t>
            </a:r>
          </a:p>
          <a:p>
            <a:pPr lvl="1">
              <a:buFont typeface="Wingdings" pitchFamily="2" charset="2"/>
              <a:buChar char="§"/>
            </a:pPr>
            <a:r>
              <a:rPr lang="en-US" dirty="0" smtClean="0"/>
              <a:t>The Appeals Council Analysis Tool is used at the Council to guide reviewers in pinpointing errors in hearing level adjudication</a:t>
            </a:r>
          </a:p>
          <a:p>
            <a:pPr lvl="1">
              <a:buNone/>
            </a:pPr>
            <a:endParaRPr lang="en-US" dirty="0" smtClean="0"/>
          </a:p>
          <a:p>
            <a:pPr lvl="1">
              <a:buFontTx/>
              <a:buChar char="•"/>
            </a:pPr>
            <a:endParaRPr lang="en-US" dirty="0" smtClean="0"/>
          </a:p>
          <a:p>
            <a:pPr>
              <a:buFont typeface="Arial" charset="0"/>
              <a:buNone/>
            </a:pPr>
            <a:endParaRPr lang="en-US" dirty="0" smtClean="0"/>
          </a:p>
        </p:txBody>
      </p:sp>
    </p:spTree>
    <p:extLst>
      <p:ext uri="{BB962C8B-B14F-4D97-AF65-F5344CB8AC3E}">
        <p14:creationId xmlns:p14="http://schemas.microsoft.com/office/powerpoint/2010/main" xmlns="" val="54802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capture image of the Appeals Review Processing System (ARPS). It shows that ARPS displays basic demographic information about a claimant at the top of the page, such as date of birth, type of claim, last status update on the case, the hearing type, and the prior disposition date.  The interactive portion below is broken into sections by steps in the sequential evaluation process: procedural, substantial gainful activity, impairments and limitations, past relevant work, special profiles and vocational factors, and analysis outcome.  Next to each section the user has the option to view or edit that section. "/>
          <p:cNvPicPr>
            <a:picLocks noChangeAspect="1"/>
          </p:cNvPicPr>
          <p:nvPr/>
        </p:nvPicPr>
        <p:blipFill>
          <a:blip r:embed="rId3" cstate="print"/>
          <a:stretch>
            <a:fillRect/>
          </a:stretch>
        </p:blipFill>
        <p:spPr>
          <a:xfrm>
            <a:off x="471702" y="1905000"/>
            <a:ext cx="8242762" cy="4343400"/>
          </a:xfrm>
          <a:prstGeom prst="rect">
            <a:avLst/>
          </a:prstGeom>
        </p:spPr>
      </p:pic>
      <p:sp>
        <p:nvSpPr>
          <p:cNvPr id="2" name="Title 1"/>
          <p:cNvSpPr>
            <a:spLocks noGrp="1"/>
          </p:cNvSpPr>
          <p:nvPr>
            <p:ph type="title"/>
          </p:nvPr>
        </p:nvSpPr>
        <p:spPr/>
        <p:txBody>
          <a:bodyPr/>
          <a:lstStyle/>
          <a:p>
            <a:r>
              <a:rPr lang="en-US" dirty="0" smtClean="0"/>
              <a:t>Gathering Actionable Data</a:t>
            </a:r>
            <a:endParaRPr lang="en-US" dirty="0"/>
          </a:p>
        </p:txBody>
      </p:sp>
      <p:sp>
        <p:nvSpPr>
          <p:cNvPr id="3" name="Content Placeholder 2"/>
          <p:cNvSpPr>
            <a:spLocks noGrp="1"/>
          </p:cNvSpPr>
          <p:nvPr>
            <p:ph idx="1"/>
          </p:nvPr>
        </p:nvSpPr>
        <p:spPr>
          <a:xfrm>
            <a:off x="457200" y="1447800"/>
            <a:ext cx="8229600" cy="4678363"/>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xmlns="" val="3664958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76200" y="1524000"/>
            <a:ext cx="8915400" cy="5334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Gathering Actionable Data</a:t>
            </a:r>
            <a:endParaRPr lang="en-US" dirty="0"/>
          </a:p>
        </p:txBody>
      </p:sp>
    </p:spTree>
    <p:extLst>
      <p:ext uri="{BB962C8B-B14F-4D97-AF65-F5344CB8AC3E}">
        <p14:creationId xmlns:p14="http://schemas.microsoft.com/office/powerpoint/2010/main" xmlns="" val="2117033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Social Security Disability Adjudication</a:t>
            </a:r>
            <a:endParaRPr lang="en-US" dirty="0"/>
          </a:p>
        </p:txBody>
      </p:sp>
      <p:sp>
        <p:nvSpPr>
          <p:cNvPr id="3" name="Subtitle 2"/>
          <p:cNvSpPr>
            <a:spLocks noGrp="1"/>
          </p:cNvSpPr>
          <p:nvPr>
            <p:ph type="subTitle" idx="1"/>
          </p:nvPr>
        </p:nvSpPr>
        <p:spPr/>
        <p:txBody>
          <a:bodyPr/>
          <a:lstStyle/>
          <a:p>
            <a:r>
              <a:rPr lang="en-US" dirty="0"/>
              <a:t>Analyzing, Visualizing and Utilizing </a:t>
            </a:r>
            <a:r>
              <a:rPr lang="en-US" dirty="0" smtClean="0"/>
              <a:t>Data </a:t>
            </a:r>
            <a:r>
              <a:rPr lang="en-US" dirty="0"/>
              <a:t>to Improve Performance</a:t>
            </a:r>
            <a:endParaRPr lang="en-US" dirty="0">
              <a:solidFill>
                <a:schemeClr val="tx1">
                  <a:lumMod val="65000"/>
                  <a:lumOff val="35000"/>
                </a:schemeClr>
              </a:solidFill>
            </a:endParaRPr>
          </a:p>
        </p:txBody>
      </p:sp>
    </p:spTree>
    <p:extLst>
      <p:ext uri="{BB962C8B-B14F-4D97-AF65-F5344CB8AC3E}">
        <p14:creationId xmlns:p14="http://schemas.microsoft.com/office/powerpoint/2010/main" xmlns="" val="39238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normAutofit/>
          </a:bodyPr>
          <a:lstStyle/>
          <a:p>
            <a:r>
              <a:rPr lang="en-US" dirty="0" smtClean="0"/>
              <a:t>Analyzing and Visualizing the Data</a:t>
            </a:r>
          </a:p>
        </p:txBody>
      </p:sp>
      <p:sp>
        <p:nvSpPr>
          <p:cNvPr id="24579" name="Rectangle 3"/>
          <p:cNvSpPr>
            <a:spLocks noGrp="1"/>
          </p:cNvSpPr>
          <p:nvPr>
            <p:ph type="body" idx="1"/>
          </p:nvPr>
        </p:nvSpPr>
        <p:spPr/>
        <p:txBody>
          <a:bodyPr>
            <a:normAutofit fontScale="25000" lnSpcReduction="20000"/>
          </a:bodyPr>
          <a:lstStyle/>
          <a:p>
            <a:pPr>
              <a:buFont typeface="Arial" charset="0"/>
              <a:buNone/>
            </a:pPr>
            <a:r>
              <a:rPr lang="en-US" sz="8600" dirty="0" smtClean="0"/>
              <a:t>The capture of structured data in the analysis tools provided a wealth of information that we can mine to improve the quality and consistency of disability adjudication.</a:t>
            </a:r>
          </a:p>
          <a:p>
            <a:pPr>
              <a:buFont typeface="Arial" charset="0"/>
              <a:buNone/>
            </a:pPr>
            <a:endParaRPr lang="en-US" sz="8600" dirty="0"/>
          </a:p>
          <a:p>
            <a:pPr>
              <a:buFont typeface="Arial" charset="0"/>
              <a:buNone/>
            </a:pPr>
            <a:r>
              <a:rPr lang="en-US" sz="8600" dirty="0" smtClean="0"/>
              <a:t>The Agency has more than 14 petabytes of data housed in more than 200 separate databases</a:t>
            </a:r>
          </a:p>
          <a:p>
            <a:pPr>
              <a:buFont typeface="Arial" charset="0"/>
              <a:buNone/>
            </a:pPr>
            <a:endParaRPr lang="en-US" sz="8600" dirty="0"/>
          </a:p>
          <a:p>
            <a:pPr>
              <a:buFont typeface="Arial" charset="0"/>
              <a:buNone/>
            </a:pPr>
            <a:r>
              <a:rPr lang="en-US" sz="8600" dirty="0" smtClean="0"/>
              <a:t>We use a variety techniques to mine the data, including:</a:t>
            </a:r>
          </a:p>
          <a:p>
            <a:pPr>
              <a:buFont typeface="Arial" charset="0"/>
              <a:buNone/>
            </a:pPr>
            <a:endParaRPr lang="en-US" sz="8600" dirty="0" smtClean="0"/>
          </a:p>
          <a:p>
            <a:pPr lvl="1">
              <a:buFont typeface="Wingdings" pitchFamily="2" charset="2"/>
              <a:buChar char="§"/>
            </a:pPr>
            <a:r>
              <a:rPr lang="en-US" sz="8600" dirty="0"/>
              <a:t>Regression analysis</a:t>
            </a:r>
          </a:p>
          <a:p>
            <a:pPr lvl="1">
              <a:buFont typeface="Wingdings" pitchFamily="2" charset="2"/>
              <a:buChar char="§"/>
            </a:pPr>
            <a:r>
              <a:rPr lang="en-US" sz="8600" dirty="0"/>
              <a:t>Clustering analysis</a:t>
            </a:r>
          </a:p>
          <a:p>
            <a:pPr lvl="1">
              <a:buFont typeface="Wingdings" pitchFamily="2" charset="2"/>
              <a:buChar char="§"/>
            </a:pPr>
            <a:r>
              <a:rPr lang="en-US" sz="8600" dirty="0"/>
              <a:t>Pattern mining</a:t>
            </a:r>
          </a:p>
          <a:p>
            <a:pPr lvl="1">
              <a:buFont typeface="Wingdings" pitchFamily="2" charset="2"/>
              <a:buChar char="§"/>
            </a:pPr>
            <a:r>
              <a:rPr lang="en-US" sz="8600" dirty="0"/>
              <a:t>Computational linguistics</a:t>
            </a:r>
          </a:p>
          <a:p>
            <a:pPr>
              <a:buNone/>
            </a:pPr>
            <a:endParaRPr lang="en-US" sz="8600" dirty="0" smtClean="0"/>
          </a:p>
          <a:p>
            <a:pPr>
              <a:buNone/>
            </a:pPr>
            <a:r>
              <a:rPr lang="en-US" sz="8600" dirty="0" smtClean="0"/>
              <a:t>We </a:t>
            </a:r>
            <a:r>
              <a:rPr lang="en-US" sz="8600" dirty="0"/>
              <a:t>also employ a variety of data visualization techniques</a:t>
            </a:r>
          </a:p>
          <a:p>
            <a:pPr>
              <a:buFont typeface="Arial" charset="0"/>
              <a:buNone/>
            </a:pPr>
            <a:endParaRPr lang="en-US" sz="3600" dirty="0" smtClean="0"/>
          </a:p>
          <a:p>
            <a:pPr>
              <a:buFont typeface="Arial" charset="0"/>
              <a:buNone/>
            </a:pPr>
            <a:endParaRPr lang="en-US" sz="3600" dirty="0"/>
          </a:p>
          <a:p>
            <a:pPr>
              <a:buFont typeface="Arial" charset="0"/>
              <a:buNone/>
            </a:pPr>
            <a:r>
              <a:rPr lang="en-US" sz="3600" dirty="0" smtClean="0"/>
              <a:t>	</a:t>
            </a:r>
            <a:endParaRPr lang="en-US" dirty="0" smtClean="0"/>
          </a:p>
          <a:p>
            <a:pPr lvl="1">
              <a:buFont typeface="Arial" charset="0"/>
              <a:buChar char="•"/>
            </a:pPr>
            <a:endParaRPr lang="en-US" dirty="0" smtClean="0"/>
          </a:p>
        </p:txBody>
      </p:sp>
    </p:spTree>
    <p:extLst>
      <p:ext uri="{BB962C8B-B14F-4D97-AF65-F5344CB8AC3E}">
        <p14:creationId xmlns:p14="http://schemas.microsoft.com/office/powerpoint/2010/main" xmlns="" val="409789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Focused Review Process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Typically we identify outlier behaviors in the data and address the most significant ones </a:t>
            </a:r>
            <a:r>
              <a:rPr lang="en-US" dirty="0" smtClean="0"/>
              <a:t>first</a:t>
            </a:r>
          </a:p>
          <a:p>
            <a:endParaRPr lang="en-US" dirty="0" smtClean="0"/>
          </a:p>
          <a:p>
            <a:r>
              <a:rPr lang="en-US" dirty="0"/>
              <a:t>Outliers might be doing things better or worse than other </a:t>
            </a:r>
            <a:r>
              <a:rPr lang="en-US" dirty="0" smtClean="0"/>
              <a:t>employees</a:t>
            </a:r>
            <a:endParaRPr lang="en-US" dirty="0"/>
          </a:p>
          <a:p>
            <a:endParaRPr lang="en-US" dirty="0" smtClean="0"/>
          </a:p>
          <a:p>
            <a:r>
              <a:rPr lang="en-US" dirty="0" smtClean="0"/>
              <a:t>We conduct focused reviews of outliers to learn what may account for their differences in service delivery</a:t>
            </a:r>
          </a:p>
          <a:p>
            <a:endParaRPr lang="en-US" dirty="0" smtClean="0"/>
          </a:p>
          <a:p>
            <a:r>
              <a:rPr lang="en-US" dirty="0" smtClean="0"/>
              <a:t>We conduct focused reviews of issues or of the work of individuals </a:t>
            </a:r>
          </a:p>
          <a:p>
            <a:pPr marL="0" indent="0">
              <a:buNone/>
            </a:pPr>
            <a:endParaRPr lang="en-US" dirty="0"/>
          </a:p>
        </p:txBody>
      </p:sp>
    </p:spTree>
    <p:extLst>
      <p:ext uri="{BB962C8B-B14F-4D97-AF65-F5344CB8AC3E}">
        <p14:creationId xmlns:p14="http://schemas.microsoft.com/office/powerpoint/2010/main" xmlns="" val="1749263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800" dirty="0" smtClean="0"/>
              <a:t>Common Findings of Focused Reviews </a:t>
            </a:r>
            <a:endParaRPr lang="en-US" dirty="0"/>
          </a:p>
        </p:txBody>
      </p:sp>
      <p:sp>
        <p:nvSpPr>
          <p:cNvPr id="45059" name="Content Placeholder 2"/>
          <p:cNvSpPr>
            <a:spLocks noGrp="1"/>
          </p:cNvSpPr>
          <p:nvPr>
            <p:ph idx="1"/>
          </p:nvPr>
        </p:nvSpPr>
        <p:spPr/>
        <p:txBody>
          <a:bodyPr>
            <a:normAutofit fontScale="92500" lnSpcReduction="20000"/>
          </a:bodyPr>
          <a:lstStyle/>
          <a:p>
            <a:pPr marL="119062" indent="0" eaLnBrk="1" hangingPunct="1">
              <a:buNone/>
            </a:pPr>
            <a:r>
              <a:rPr lang="en-US" sz="2800" dirty="0" smtClean="0"/>
              <a:t>Common findings </a:t>
            </a:r>
            <a:r>
              <a:rPr lang="en-US" sz="2800" dirty="0"/>
              <a:t>of </a:t>
            </a:r>
            <a:r>
              <a:rPr lang="en-US" sz="2800" dirty="0" smtClean="0"/>
              <a:t>focused reviews </a:t>
            </a:r>
            <a:r>
              <a:rPr lang="en-US" sz="2800" dirty="0"/>
              <a:t>of </a:t>
            </a:r>
            <a:r>
              <a:rPr lang="en-US" sz="2800" dirty="0" smtClean="0"/>
              <a:t>hearing decisions include:</a:t>
            </a:r>
          </a:p>
          <a:p>
            <a:pPr lvl="1"/>
            <a:r>
              <a:rPr lang="en-US" dirty="0"/>
              <a:t>Inadequate development of the record</a:t>
            </a:r>
          </a:p>
          <a:p>
            <a:pPr lvl="1"/>
            <a:r>
              <a:rPr lang="en-US" dirty="0"/>
              <a:t>Lack of supporting rationale</a:t>
            </a:r>
          </a:p>
          <a:p>
            <a:pPr lvl="1"/>
            <a:r>
              <a:rPr lang="en-US" dirty="0"/>
              <a:t>RFC problems/ opinions not properly evaluated</a:t>
            </a:r>
          </a:p>
          <a:p>
            <a:pPr lvl="1"/>
            <a:r>
              <a:rPr lang="en-US" dirty="0"/>
              <a:t>Lack of adherence to  business processes</a:t>
            </a:r>
          </a:p>
          <a:p>
            <a:pPr marL="119062" indent="0" eaLnBrk="1" hangingPunct="1">
              <a:buNone/>
            </a:pPr>
            <a:endParaRPr lang="en-US" sz="2800" dirty="0"/>
          </a:p>
          <a:p>
            <a:pPr marL="119062" indent="0" eaLnBrk="1" hangingPunct="1">
              <a:buNone/>
            </a:pPr>
            <a:r>
              <a:rPr lang="en-US" sz="2800" dirty="0" smtClean="0"/>
              <a:t>We had seen these problems for years and remands were not particularly effective.  We wanted to know:</a:t>
            </a:r>
          </a:p>
          <a:p>
            <a:pPr marL="119062" indent="0" eaLnBrk="1" hangingPunct="1">
              <a:buNone/>
            </a:pPr>
            <a:r>
              <a:rPr lang="en-US" sz="2800" dirty="0"/>
              <a:t>	</a:t>
            </a:r>
            <a:r>
              <a:rPr lang="en-US" sz="2800" dirty="0" smtClean="0"/>
              <a:t>What is causing these errors and what can we do to 	change behaviors to reduce these errors?</a:t>
            </a:r>
            <a:endParaRPr lang="en-US" sz="2800" dirty="0"/>
          </a:p>
        </p:txBody>
      </p:sp>
      <p:sp>
        <p:nvSpPr>
          <p:cNvPr id="4" name="Slide Number Placeholder 3"/>
          <p:cNvSpPr>
            <a:spLocks noGrp="1"/>
          </p:cNvSpPr>
          <p:nvPr>
            <p:ph type="sldNum" sz="quarter" idx="12"/>
          </p:nvPr>
        </p:nvSpPr>
        <p:spPr/>
        <p:txBody>
          <a:bodyPr>
            <a:normAutofit/>
          </a:bodyPr>
          <a:lstStyle/>
          <a:p>
            <a:pPr>
              <a:defRPr/>
            </a:pPr>
            <a:fld id="{A23C645E-CDE5-4ACD-8724-8C6BC8C78055}" type="slidenum">
              <a:rPr lang="en-US"/>
              <a:pPr>
                <a:defRPr/>
              </a:pPr>
              <a:t>17</a:t>
            </a:fld>
            <a:endParaRPr lang="en-US"/>
          </a:p>
        </p:txBody>
      </p:sp>
    </p:spTree>
    <p:extLst>
      <p:ext uri="{BB962C8B-B14F-4D97-AF65-F5344CB8AC3E}">
        <p14:creationId xmlns:p14="http://schemas.microsoft.com/office/powerpoint/2010/main" xmlns="" val="3720838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152400"/>
            <a:ext cx="8229600" cy="1401763"/>
          </a:xfrm>
        </p:spPr>
        <p:txBody>
          <a:bodyPr rtlCol="0">
            <a:noAutofit/>
          </a:bodyPr>
          <a:lstStyle/>
          <a:p>
            <a:pPr eaLnBrk="1" fontAlgn="auto" hangingPunct="1">
              <a:spcAft>
                <a:spcPts val="0"/>
              </a:spcAft>
              <a:defRPr/>
            </a:pPr>
            <a:r>
              <a:rPr lang="en-US" sz="4000" dirty="0" smtClean="0"/>
              <a:t>Improving Heuristics in Case Adjudication</a:t>
            </a:r>
            <a:endParaRPr lang="en-US" sz="4000" dirty="0" smtClean="0">
              <a:solidFill>
                <a:schemeClr val="accent1">
                  <a:satMod val="150000"/>
                </a:schemeClr>
              </a:solidFill>
            </a:endParaRPr>
          </a:p>
        </p:txBody>
      </p:sp>
      <p:sp>
        <p:nvSpPr>
          <p:cNvPr id="47107" name="Content Placeholder 2"/>
          <p:cNvSpPr>
            <a:spLocks noGrp="1"/>
          </p:cNvSpPr>
          <p:nvPr>
            <p:ph idx="1"/>
          </p:nvPr>
        </p:nvSpPr>
        <p:spPr/>
        <p:txBody>
          <a:bodyPr rtlCol="0">
            <a:normAutofit fontScale="77500" lnSpcReduction="20000"/>
          </a:bodyPr>
          <a:lstStyle/>
          <a:p>
            <a:pPr eaLnBrk="1" fontAlgn="auto" hangingPunct="1">
              <a:spcAft>
                <a:spcPts val="0"/>
              </a:spcAft>
              <a:buFont typeface="Wingdings 2" pitchFamily="18" charset="2"/>
              <a:buNone/>
              <a:defRPr/>
            </a:pPr>
            <a:endParaRPr lang="en-US" sz="1200" dirty="0" smtClean="0"/>
          </a:p>
          <a:p>
            <a:pPr eaLnBrk="1" fontAlgn="auto" hangingPunct="1">
              <a:spcAft>
                <a:spcPts val="0"/>
              </a:spcAft>
              <a:defRPr/>
            </a:pPr>
            <a:r>
              <a:rPr lang="en-US" sz="3000" dirty="0" smtClean="0"/>
              <a:t>What seemed clear was that some employees had developed heuristics that do not always match policy requirements</a:t>
            </a:r>
          </a:p>
          <a:p>
            <a:pPr marL="119062" indent="0" eaLnBrk="1" fontAlgn="auto" hangingPunct="1">
              <a:spcAft>
                <a:spcPts val="0"/>
              </a:spcAft>
              <a:buNone/>
              <a:defRPr/>
            </a:pPr>
            <a:endParaRPr lang="en-US" sz="3000" dirty="0" smtClean="0"/>
          </a:p>
          <a:p>
            <a:r>
              <a:rPr lang="en-US" sz="2800" dirty="0"/>
              <a:t>Heuristics are typically used in problem solving, particularly complex problem solving</a:t>
            </a:r>
          </a:p>
          <a:p>
            <a:endParaRPr lang="en-US" sz="2800" dirty="0"/>
          </a:p>
          <a:p>
            <a:r>
              <a:rPr lang="en-US" sz="2800" dirty="0"/>
              <a:t>Heuristics are a mental framework that people have relied on in the past – they allow people to simplify consideration of the issues</a:t>
            </a:r>
          </a:p>
          <a:p>
            <a:pPr eaLnBrk="1" fontAlgn="auto" hangingPunct="1">
              <a:spcAft>
                <a:spcPts val="0"/>
              </a:spcAft>
              <a:defRPr/>
            </a:pPr>
            <a:endParaRPr lang="en-US" sz="3000" dirty="0" smtClean="0"/>
          </a:p>
          <a:p>
            <a:pPr eaLnBrk="1" fontAlgn="auto" hangingPunct="1">
              <a:spcAft>
                <a:spcPts val="0"/>
              </a:spcAft>
              <a:defRPr/>
            </a:pPr>
            <a:r>
              <a:rPr lang="en-US" sz="3000" dirty="0" smtClean="0"/>
              <a:t>Thus, although employees generally try to do the right thing, they did not always have a clear understanding of what that is</a:t>
            </a:r>
          </a:p>
          <a:p>
            <a:pPr eaLnBrk="1" fontAlgn="auto" hangingPunct="1">
              <a:spcAft>
                <a:spcPts val="0"/>
              </a:spcAft>
              <a:defRPr/>
            </a:pPr>
            <a:endParaRPr lang="en-US" sz="3000" dirty="0"/>
          </a:p>
          <a:p>
            <a:pPr marL="119062" indent="0" eaLnBrk="1" fontAlgn="auto" hangingPunct="1">
              <a:spcAft>
                <a:spcPts val="0"/>
              </a:spcAft>
              <a:buNone/>
              <a:defRPr/>
            </a:pPr>
            <a:endParaRPr lang="en-US" sz="3000" dirty="0" smtClean="0"/>
          </a:p>
          <a:p>
            <a:pPr eaLnBrk="1" fontAlgn="auto" hangingPunct="1">
              <a:spcAft>
                <a:spcPts val="0"/>
              </a:spcAft>
              <a:defRPr/>
            </a:pPr>
            <a:endParaRPr lang="en-US" sz="7200" dirty="0" smtClean="0"/>
          </a:p>
          <a:p>
            <a:pPr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normAutofit/>
          </a:bodyPr>
          <a:lstStyle/>
          <a:p>
            <a:pPr>
              <a:defRPr/>
            </a:pPr>
            <a:fld id="{1152E9A6-3E16-4590-98F3-A5855B4DB178}" type="slidenum">
              <a:rPr lang="en-US"/>
              <a:pPr>
                <a:defRPr/>
              </a:pPr>
              <a:t>18</a:t>
            </a:fld>
            <a:endParaRPr lang="en-US"/>
          </a:p>
        </p:txBody>
      </p:sp>
    </p:spTree>
    <p:extLst>
      <p:ext uri="{BB962C8B-B14F-4D97-AF65-F5344CB8AC3E}">
        <p14:creationId xmlns:p14="http://schemas.microsoft.com/office/powerpoint/2010/main" xmlns="" val="152089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pPr eaLnBrk="1" hangingPunct="1"/>
            <a:r>
              <a:rPr lang="en-US" dirty="0" smtClean="0"/>
              <a:t>Improving Heuristics in Case Adjudication </a:t>
            </a:r>
          </a:p>
        </p:txBody>
      </p:sp>
      <p:sp>
        <p:nvSpPr>
          <p:cNvPr id="63491" name="Content Placeholder 2"/>
          <p:cNvSpPr>
            <a:spLocks noGrp="1"/>
          </p:cNvSpPr>
          <p:nvPr>
            <p:ph idx="1"/>
          </p:nvPr>
        </p:nvSpPr>
        <p:spPr/>
        <p:txBody>
          <a:bodyPr>
            <a:normAutofit/>
          </a:bodyPr>
          <a:lstStyle/>
          <a:p>
            <a:r>
              <a:rPr lang="en-US" dirty="0" smtClean="0"/>
              <a:t>We take the view that generally employees are  self-motivated and will seek out responsibility in achieving objectives to which they are committed</a:t>
            </a:r>
          </a:p>
          <a:p>
            <a:endParaRPr lang="en-US" dirty="0"/>
          </a:p>
          <a:p>
            <a:r>
              <a:rPr lang="en-US" dirty="0" smtClean="0"/>
              <a:t>Thus we needed to consider why people were developing heuristic models that were inconsistent with the policies</a:t>
            </a:r>
            <a:endParaRPr lang="en-US" dirty="0"/>
          </a:p>
          <a:p>
            <a:pPr eaLnBrk="1" hangingPunct="1"/>
            <a:endParaRPr lang="en-US" dirty="0" smtClean="0"/>
          </a:p>
          <a:p>
            <a:pPr eaLnBrk="1" hangingPunct="1"/>
            <a:endParaRPr lang="en-US" dirty="0" smtClean="0"/>
          </a:p>
          <a:p>
            <a:pPr eaLnBrk="1" hangingPunct="1">
              <a:buFont typeface="Wingdings 2" pitchFamily="18" charset="2"/>
              <a:buNone/>
            </a:pPr>
            <a:endParaRPr lang="en-US" dirty="0" smtClean="0"/>
          </a:p>
        </p:txBody>
      </p:sp>
    </p:spTree>
    <p:extLst>
      <p:ext uri="{BB962C8B-B14F-4D97-AF65-F5344CB8AC3E}">
        <p14:creationId xmlns:p14="http://schemas.microsoft.com/office/powerpoint/2010/main" xmlns="" val="153529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dirty="0" smtClean="0"/>
              <a:t>A Brief Overview of the Disability Process</a:t>
            </a:r>
          </a:p>
        </p:txBody>
      </p:sp>
      <p:sp>
        <p:nvSpPr>
          <p:cNvPr id="4" name="Slide Number Placeholder 3"/>
          <p:cNvSpPr>
            <a:spLocks noGrp="1"/>
          </p:cNvSpPr>
          <p:nvPr>
            <p:ph type="sldNum" sz="quarter" idx="12"/>
          </p:nvPr>
        </p:nvSpPr>
        <p:spPr/>
        <p:txBody>
          <a:bodyPr>
            <a:normAutofit/>
          </a:bodyPr>
          <a:lstStyle/>
          <a:p>
            <a:pPr>
              <a:defRPr/>
            </a:pPr>
            <a:fld id="{AC0DD364-92E5-46B8-A17A-4D88AE5914FF}" type="slidenum">
              <a:rPr lang="en-US" smtClean="0"/>
              <a:pPr>
                <a:defRPr/>
              </a:pPr>
              <a:t>2</a:t>
            </a:fld>
            <a:endParaRPr lang="en-US" dirty="0"/>
          </a:p>
        </p:txBody>
      </p:sp>
      <p:sp>
        <p:nvSpPr>
          <p:cNvPr id="23555" name="Content Placeholder 2"/>
          <p:cNvSpPr>
            <a:spLocks noGrp="1"/>
          </p:cNvSpPr>
          <p:nvPr>
            <p:ph sz="quarter" idx="1"/>
          </p:nvPr>
        </p:nvSpPr>
        <p:spPr/>
        <p:txBody>
          <a:bodyPr>
            <a:normAutofit fontScale="92500" lnSpcReduction="20000"/>
          </a:bodyPr>
          <a:lstStyle/>
          <a:p>
            <a:r>
              <a:rPr lang="en-US" sz="2800" dirty="0"/>
              <a:t>Disability is the gateway to retirement from the workforce for many unfortunate people</a:t>
            </a:r>
          </a:p>
          <a:p>
            <a:pPr eaLnBrk="1" hangingPunct="1"/>
            <a:endParaRPr lang="en-US" sz="2800" dirty="0" smtClean="0"/>
          </a:p>
          <a:p>
            <a:pPr eaLnBrk="1" hangingPunct="1"/>
            <a:r>
              <a:rPr lang="en-US" sz="2800" dirty="0" smtClean="0"/>
              <a:t>There are up to four levels of administrative review.  Claims are typically filed in local field offices or online</a:t>
            </a:r>
          </a:p>
          <a:p>
            <a:pPr eaLnBrk="1" hangingPunct="1">
              <a:buFont typeface="Wingdings" pitchFamily="2" charset="2"/>
              <a:buNone/>
            </a:pPr>
            <a:endParaRPr lang="en-US" sz="2800" dirty="0" smtClean="0"/>
          </a:p>
          <a:p>
            <a:pPr eaLnBrk="1" hangingPunct="1"/>
            <a:r>
              <a:rPr lang="en-US" sz="2800" dirty="0" smtClean="0"/>
              <a:t>Disability claims are considered at the initial and reconsideration stages by 54 State agencies known as the Disability Determination Services (DDS) </a:t>
            </a:r>
          </a:p>
          <a:p>
            <a:pPr eaLnBrk="1" hangingPunct="1">
              <a:buFont typeface="Wingdings" pitchFamily="2" charset="2"/>
              <a:buNone/>
            </a:pPr>
            <a:endParaRPr lang="en-US" sz="2800" dirty="0" smtClean="0"/>
          </a:p>
          <a:p>
            <a:pPr eaLnBrk="1" hangingPunct="1"/>
            <a:r>
              <a:rPr lang="en-US" sz="2800" dirty="0" smtClean="0"/>
              <a:t>Hearings and appeals are handled by federal employees in SSA’s Office of Disability Adjudication and Review</a:t>
            </a:r>
          </a:p>
        </p:txBody>
      </p:sp>
    </p:spTree>
    <p:extLst>
      <p:ext uri="{BB962C8B-B14F-4D97-AF65-F5344CB8AC3E}">
        <p14:creationId xmlns:p14="http://schemas.microsoft.com/office/powerpoint/2010/main" xmlns="" val="561335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pPr eaLnBrk="1" hangingPunct="1"/>
            <a:r>
              <a:rPr lang="en-US" dirty="0" smtClean="0"/>
              <a:t>Improving Heuristics In Case Adjudication</a:t>
            </a:r>
          </a:p>
        </p:txBody>
      </p:sp>
      <p:sp>
        <p:nvSpPr>
          <p:cNvPr id="3" name="Content Placeholder 2"/>
          <p:cNvSpPr>
            <a:spLocks noGrp="1"/>
          </p:cNvSpPr>
          <p:nvPr>
            <p:ph idx="1"/>
          </p:nvPr>
        </p:nvSpPr>
        <p:spPr/>
        <p:txBody>
          <a:bodyPr rtlCol="0">
            <a:normAutofit/>
          </a:bodyPr>
          <a:lstStyle/>
          <a:p>
            <a:pPr marL="0" indent="0" eaLnBrk="1" fontAlgn="auto" hangingPunct="1">
              <a:spcBef>
                <a:spcPts val="0"/>
              </a:spcBef>
              <a:spcAft>
                <a:spcPts val="0"/>
              </a:spcAft>
              <a:buFont typeface="Wingdings 2"/>
              <a:buNone/>
              <a:defRPr/>
            </a:pPr>
            <a:endParaRPr lang="en-US" sz="1200" dirty="0" smtClean="0"/>
          </a:p>
          <a:p>
            <a:pPr marL="0" indent="0" eaLnBrk="1" fontAlgn="auto" hangingPunct="1">
              <a:spcBef>
                <a:spcPts val="0"/>
              </a:spcBef>
              <a:spcAft>
                <a:spcPts val="0"/>
              </a:spcAft>
              <a:buFont typeface="Wingdings 2"/>
              <a:buNone/>
              <a:defRPr/>
            </a:pPr>
            <a:r>
              <a:rPr lang="en-US" sz="2800" dirty="0" smtClean="0"/>
              <a:t>Noble Laureate and Professor Daniel </a:t>
            </a:r>
            <a:r>
              <a:rPr lang="en-US" sz="2800" dirty="0" err="1" smtClean="0"/>
              <a:t>Kahneman</a:t>
            </a:r>
            <a:r>
              <a:rPr lang="en-US" sz="2800" dirty="0" smtClean="0"/>
              <a:t> suggests these requirements for the development of proper heuristics:</a:t>
            </a:r>
          </a:p>
          <a:p>
            <a:pPr marL="0" indent="0" eaLnBrk="1" fontAlgn="auto" hangingPunct="1">
              <a:spcBef>
                <a:spcPts val="0"/>
              </a:spcBef>
              <a:spcAft>
                <a:spcPts val="0"/>
              </a:spcAft>
              <a:buFont typeface="Wingdings 2"/>
              <a:buNone/>
              <a:defRPr/>
            </a:pPr>
            <a:endParaRPr lang="en-US" sz="1200" dirty="0" smtClean="0"/>
          </a:p>
          <a:p>
            <a:pPr marL="914400" indent="-515938" eaLnBrk="1" fontAlgn="auto" hangingPunct="1">
              <a:spcBef>
                <a:spcPts val="0"/>
              </a:spcBef>
              <a:spcAft>
                <a:spcPts val="0"/>
              </a:spcAft>
              <a:buFont typeface="Arial" pitchFamily="34" charset="0"/>
              <a:buChar char="•"/>
              <a:defRPr/>
            </a:pPr>
            <a:r>
              <a:rPr lang="en-US" sz="2800" dirty="0" smtClean="0"/>
              <a:t>A stable world in which problems are solved</a:t>
            </a:r>
          </a:p>
          <a:p>
            <a:pPr marL="914400" indent="-515938" eaLnBrk="1" fontAlgn="auto" hangingPunct="1">
              <a:spcBef>
                <a:spcPts val="0"/>
              </a:spcBef>
              <a:spcAft>
                <a:spcPts val="0"/>
              </a:spcAft>
              <a:buFont typeface="Wingdings 2"/>
              <a:buNone/>
              <a:defRPr/>
            </a:pPr>
            <a:endParaRPr lang="en-US" sz="2800" dirty="0" smtClean="0"/>
          </a:p>
          <a:p>
            <a:pPr marL="914400" indent="-515938" eaLnBrk="1" fontAlgn="auto" hangingPunct="1">
              <a:spcBef>
                <a:spcPts val="0"/>
              </a:spcBef>
              <a:spcAft>
                <a:spcPts val="0"/>
              </a:spcAft>
              <a:buFont typeface="Arial" pitchFamily="34" charset="0"/>
              <a:buChar char="•"/>
              <a:defRPr/>
            </a:pPr>
            <a:r>
              <a:rPr lang="en-US" sz="2800" dirty="0" smtClean="0"/>
              <a:t>Immersion and experience in that world</a:t>
            </a:r>
          </a:p>
          <a:p>
            <a:pPr marL="914400" indent="-515938" eaLnBrk="1" fontAlgn="auto" hangingPunct="1">
              <a:spcBef>
                <a:spcPts val="0"/>
              </a:spcBef>
              <a:spcAft>
                <a:spcPts val="0"/>
              </a:spcAft>
              <a:buFont typeface="Wingdings 2"/>
              <a:buNone/>
              <a:defRPr/>
            </a:pPr>
            <a:endParaRPr lang="en-US" sz="2800" dirty="0" smtClean="0"/>
          </a:p>
          <a:p>
            <a:pPr marL="914400" indent="-515938" eaLnBrk="1" fontAlgn="auto" hangingPunct="1">
              <a:spcBef>
                <a:spcPts val="0"/>
              </a:spcBef>
              <a:spcAft>
                <a:spcPts val="0"/>
              </a:spcAft>
              <a:buFont typeface="Arial" pitchFamily="34" charset="0"/>
              <a:buChar char="•"/>
              <a:defRPr/>
            </a:pPr>
            <a:r>
              <a:rPr lang="en-US" sz="2800" dirty="0" smtClean="0"/>
              <a:t>Immediate and recurring feedback regarding the heuristics developed</a:t>
            </a:r>
            <a:endParaRPr lang="en-US" sz="2800" dirty="0"/>
          </a:p>
        </p:txBody>
      </p:sp>
      <p:sp>
        <p:nvSpPr>
          <p:cNvPr id="4" name="Slide Number Placeholder 3"/>
          <p:cNvSpPr>
            <a:spLocks noGrp="1"/>
          </p:cNvSpPr>
          <p:nvPr>
            <p:ph type="sldNum" sz="quarter" idx="12"/>
          </p:nvPr>
        </p:nvSpPr>
        <p:spPr/>
        <p:txBody>
          <a:bodyPr>
            <a:normAutofit/>
          </a:bodyPr>
          <a:lstStyle/>
          <a:p>
            <a:pPr>
              <a:defRPr/>
            </a:pPr>
            <a:fld id="{9C0187E9-91C2-44A4-AD5A-F8556E863C16}" type="slidenum">
              <a:rPr lang="en-US"/>
              <a:pPr>
                <a:defRPr/>
              </a:pPr>
              <a:t>20</a:t>
            </a:fld>
            <a:endParaRPr lang="en-US"/>
          </a:p>
        </p:txBody>
      </p:sp>
    </p:spTree>
    <p:extLst>
      <p:ext uri="{BB962C8B-B14F-4D97-AF65-F5344CB8AC3E}">
        <p14:creationId xmlns:p14="http://schemas.microsoft.com/office/powerpoint/2010/main" xmlns="" val="198404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n-US" dirty="0" smtClean="0"/>
              <a:t>Social Security Disability Adjudication</a:t>
            </a:r>
            <a:endParaRPr lang="en-US" dirty="0"/>
          </a:p>
        </p:txBody>
      </p:sp>
      <p:sp>
        <p:nvSpPr>
          <p:cNvPr id="20483" name="Subtitle 4"/>
          <p:cNvSpPr>
            <a:spLocks noGrp="1"/>
          </p:cNvSpPr>
          <p:nvPr>
            <p:ph type="subTitle" idx="1"/>
          </p:nvPr>
        </p:nvSpPr>
        <p:spPr/>
        <p:txBody>
          <a:bodyPr>
            <a:normAutofit/>
          </a:bodyPr>
          <a:lstStyle/>
          <a:p>
            <a:r>
              <a:rPr lang="en-US" dirty="0">
                <a:solidFill>
                  <a:schemeClr val="tx1"/>
                </a:solidFill>
              </a:rPr>
              <a:t>Pushing Feedback and Training to Adjudicators - How MI Doing - </a:t>
            </a:r>
            <a:endParaRPr lang="en-US" dirty="0" smtClean="0">
              <a:solidFill>
                <a:schemeClr val="tx1"/>
              </a:solidFill>
            </a:endParaRPr>
          </a:p>
        </p:txBody>
      </p:sp>
    </p:spTree>
    <p:extLst>
      <p:ext uri="{BB962C8B-B14F-4D97-AF65-F5344CB8AC3E}">
        <p14:creationId xmlns:p14="http://schemas.microsoft.com/office/powerpoint/2010/main" xmlns="" val="352984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itle 1"/>
          <p:cNvSpPr>
            <a:spLocks noGrp="1"/>
          </p:cNvSpPr>
          <p:nvPr>
            <p:ph type="title"/>
          </p:nvPr>
        </p:nvSpPr>
        <p:spPr/>
        <p:txBody>
          <a:bodyPr>
            <a:normAutofit fontScale="90000"/>
          </a:bodyPr>
          <a:lstStyle/>
          <a:p>
            <a:pPr eaLnBrk="1" hangingPunct="1"/>
            <a:r>
              <a:rPr lang="en-US" dirty="0" smtClean="0"/>
              <a:t>Providing Feedback - Training Design</a:t>
            </a:r>
          </a:p>
        </p:txBody>
      </p:sp>
      <p:sp>
        <p:nvSpPr>
          <p:cNvPr id="3" name="Content Placeholder 2"/>
          <p:cNvSpPr>
            <a:spLocks noGrp="1"/>
          </p:cNvSpPr>
          <p:nvPr>
            <p:ph idx="1"/>
          </p:nvPr>
        </p:nvSpPr>
        <p:spPr/>
        <p:txBody>
          <a:bodyPr rtlCol="0">
            <a:normAutofit fontScale="70000" lnSpcReduction="20000"/>
          </a:bodyPr>
          <a:lstStyle/>
          <a:p>
            <a:pPr marL="365760" indent="-256032" eaLnBrk="1" fontAlgn="auto" hangingPunct="1">
              <a:spcAft>
                <a:spcPts val="0"/>
              </a:spcAft>
              <a:buFont typeface="Arial" pitchFamily="34" charset="0"/>
              <a:buNone/>
              <a:defRPr/>
            </a:pPr>
            <a:endParaRPr lang="en-US" dirty="0" smtClean="0"/>
          </a:p>
          <a:p>
            <a:pPr marL="365760" indent="-256032" eaLnBrk="1" fontAlgn="auto" hangingPunct="1">
              <a:spcAft>
                <a:spcPts val="0"/>
              </a:spcAft>
              <a:buFont typeface="Arial" pitchFamily="34" charset="0"/>
              <a:buChar char="•"/>
              <a:defRPr/>
            </a:pPr>
            <a:r>
              <a:rPr lang="en-US" dirty="0" smtClean="0"/>
              <a:t>We re-designed our training to focus on the end of training and what an employee had to be able to do (skills) beginning on day one</a:t>
            </a:r>
          </a:p>
          <a:p>
            <a:pPr marL="365760" indent="-256032" eaLnBrk="1" fontAlgn="auto" hangingPunct="1">
              <a:spcAft>
                <a:spcPts val="0"/>
              </a:spcAft>
              <a:buFont typeface="Arial" pitchFamily="34" charset="0"/>
              <a:buChar char="•"/>
              <a:defRPr/>
            </a:pPr>
            <a:endParaRPr lang="en-US" dirty="0" smtClean="0"/>
          </a:p>
          <a:p>
            <a:pPr marL="365760" indent="-256032">
              <a:defRPr/>
            </a:pPr>
            <a:r>
              <a:rPr lang="en-US" dirty="0" smtClean="0"/>
              <a:t>By changing our focus to the end result, we created a curriculum designed to be inter-active &amp; skill based</a:t>
            </a:r>
          </a:p>
          <a:p>
            <a:pPr marL="365760" indent="-256032">
              <a:defRPr/>
            </a:pPr>
            <a:endParaRPr lang="en-US" dirty="0">
              <a:cs typeface="Arial" pitchFamily="34" charset="0"/>
            </a:endParaRPr>
          </a:p>
          <a:p>
            <a:pPr marL="365760" indent="-256032">
              <a:defRPr/>
            </a:pPr>
            <a:r>
              <a:rPr lang="en-US" dirty="0" smtClean="0">
                <a:cs typeface="Arial" pitchFamily="34" charset="0"/>
              </a:rPr>
              <a:t>We </a:t>
            </a:r>
            <a:r>
              <a:rPr lang="en-US" dirty="0">
                <a:cs typeface="Arial" pitchFamily="34" charset="0"/>
              </a:rPr>
              <a:t>created new training materials that blend research, analysis and casework into a comprehensive interactive </a:t>
            </a:r>
            <a:r>
              <a:rPr lang="en-US" dirty="0" smtClean="0">
                <a:cs typeface="Arial" pitchFamily="34" charset="0"/>
              </a:rPr>
              <a:t>experience</a:t>
            </a:r>
          </a:p>
          <a:p>
            <a:pPr marL="109728" indent="0">
              <a:buNone/>
              <a:defRPr/>
            </a:pPr>
            <a:endParaRPr lang="en-US" dirty="0">
              <a:cs typeface="Arial" pitchFamily="34" charset="0"/>
            </a:endParaRPr>
          </a:p>
          <a:p>
            <a:pPr marL="365760" indent="-256032">
              <a:defRPr/>
            </a:pPr>
            <a:r>
              <a:rPr lang="en-US" dirty="0">
                <a:cs typeface="Arial" charset="0"/>
              </a:rPr>
              <a:t>In 2011, and again in 2015, the Council won the prestigious Deming Award from the Graduate School USA for outstanding federal government training</a:t>
            </a:r>
          </a:p>
          <a:p>
            <a:pPr marL="365760" indent="-256032" eaLnBrk="1" fontAlgn="auto" hangingPunct="1">
              <a:spcAft>
                <a:spcPts val="0"/>
              </a:spcAft>
              <a:buFont typeface="Arial" pitchFamily="34" charset="0"/>
              <a:buChar char="•"/>
              <a:defRPr/>
            </a:pPr>
            <a:endParaRPr lang="en-US" dirty="0" smtClean="0"/>
          </a:p>
          <a:p>
            <a:pPr marL="365760" indent="-256032"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xmlns="" val="321374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Improving Heuristics in Case </a:t>
            </a:r>
            <a:r>
              <a:rPr lang="en-US" dirty="0" smtClean="0"/>
              <a:t>Adjudication</a:t>
            </a:r>
            <a:endParaRPr lang="en-US" dirty="0"/>
          </a:p>
        </p:txBody>
      </p:sp>
      <p:sp>
        <p:nvSpPr>
          <p:cNvPr id="79875" name="Content Placeholder 2"/>
          <p:cNvSpPr>
            <a:spLocks noGrp="1"/>
          </p:cNvSpPr>
          <p:nvPr>
            <p:ph idx="1"/>
          </p:nvPr>
        </p:nvSpPr>
        <p:spPr/>
        <p:txBody>
          <a:bodyPr>
            <a:normAutofit fontScale="92500" lnSpcReduction="10000"/>
          </a:bodyPr>
          <a:lstStyle/>
          <a:p>
            <a:pPr eaLnBrk="1" hangingPunct="1"/>
            <a:r>
              <a:rPr lang="en-US" dirty="0" smtClean="0"/>
              <a:t>We also developed a tool called “How MI Doing” to provide direct feedback and push training to ALJs when in-person training is not feasible</a:t>
            </a:r>
          </a:p>
          <a:p>
            <a:pPr eaLnBrk="1" hangingPunct="1">
              <a:buNone/>
            </a:pPr>
            <a:endParaRPr lang="en-US" sz="1000" dirty="0" smtClean="0"/>
          </a:p>
          <a:p>
            <a:pPr eaLnBrk="1" hangingPunct="1"/>
            <a:r>
              <a:rPr lang="en-US" dirty="0" smtClean="0"/>
              <a:t>How MI Doing includes:</a:t>
            </a:r>
          </a:p>
          <a:p>
            <a:pPr lvl="1" eaLnBrk="1" hangingPunct="1"/>
            <a:r>
              <a:rPr lang="en-US" dirty="0" smtClean="0"/>
              <a:t>Comparative information regarding dispositions, timeliness, productivity</a:t>
            </a:r>
          </a:p>
          <a:p>
            <a:pPr lvl="1" eaLnBrk="1" hangingPunct="1"/>
            <a:r>
              <a:rPr lang="en-US" dirty="0" smtClean="0"/>
              <a:t>Comparative information about the quality of work produced</a:t>
            </a:r>
          </a:p>
          <a:p>
            <a:pPr lvl="1" eaLnBrk="1" hangingPunct="1"/>
            <a:r>
              <a:rPr lang="en-US" dirty="0" smtClean="0"/>
              <a:t>Multi-level training modules tied directly to identified errors in casework (reasons for remand)</a:t>
            </a:r>
          </a:p>
        </p:txBody>
      </p:sp>
      <p:sp>
        <p:nvSpPr>
          <p:cNvPr id="4" name="Slide Number Placeholder 3"/>
          <p:cNvSpPr>
            <a:spLocks noGrp="1"/>
          </p:cNvSpPr>
          <p:nvPr>
            <p:ph type="sldNum" sz="quarter" idx="12"/>
          </p:nvPr>
        </p:nvSpPr>
        <p:spPr/>
        <p:txBody>
          <a:bodyPr/>
          <a:lstStyle/>
          <a:p>
            <a:pPr>
              <a:defRPr/>
            </a:pPr>
            <a:fld id="{7D81C6B7-EE8D-4D64-9AE8-F0B34CE8F0A3}" type="slidenum">
              <a:rPr lang="en-US"/>
              <a:pPr>
                <a:defRPr/>
              </a:pPr>
              <a:t>23</a:t>
            </a:fld>
            <a:endParaRPr lang="en-US"/>
          </a:p>
        </p:txBody>
      </p:sp>
    </p:spTree>
    <p:extLst>
      <p:ext uri="{BB962C8B-B14F-4D97-AF65-F5344CB8AC3E}">
        <p14:creationId xmlns:p14="http://schemas.microsoft.com/office/powerpoint/2010/main" xmlns="" val="3820536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229600" cy="1143000"/>
          </a:xfrm>
        </p:spPr>
        <p:txBody>
          <a:bodyPr>
            <a:normAutofit fontScale="90000"/>
          </a:bodyPr>
          <a:lstStyle/>
          <a:p>
            <a:r>
              <a:rPr lang="en-US" sz="2000" dirty="0" smtClean="0"/>
              <a:t>This next view shows the agree rates for decisions (blue) and dismissals (orange) by region.  Click on a column to drill down to the next level.</a:t>
            </a:r>
            <a:r>
              <a:rPr lang="en-US" dirty="0" smtClean="0"/>
              <a:t/>
            </a:r>
            <a:br>
              <a:rPr lang="en-US" dirty="0" smtClean="0"/>
            </a:br>
            <a:endParaRPr lang="en-US" dirty="0"/>
          </a:p>
        </p:txBody>
      </p:sp>
      <p:pic>
        <p:nvPicPr>
          <p:cNvPr id="10" name="Content Placeholder 9" descr="This shows the detailed view if a user clicked on a column from the national feedback page.  It is a bar graph showing the AC agree rate for ALJ decisions and dismissals by region. Again, clicking on the column for a region with show a more detailed view, displaying the data for each hearing office (shown on next slide)."/>
          <p:cNvPicPr>
            <a:picLocks noGrp="1" noChangeAspect="1"/>
          </p:cNvPicPr>
          <p:nvPr>
            <p:ph idx="1"/>
          </p:nvPr>
        </p:nvPicPr>
        <p:blipFill>
          <a:blip r:embed="rId2" cstate="print"/>
          <a:stretch>
            <a:fillRect/>
          </a:stretch>
        </p:blipFill>
        <p:spPr>
          <a:xfrm>
            <a:off x="685800" y="1600200"/>
            <a:ext cx="7397273" cy="4525963"/>
          </a:xfrm>
        </p:spPr>
      </p:pic>
      <p:sp>
        <p:nvSpPr>
          <p:cNvPr id="8" name="Slide Number Placeholder 7"/>
          <p:cNvSpPr>
            <a:spLocks noGrp="1"/>
          </p:cNvSpPr>
          <p:nvPr>
            <p:ph type="sldNum" sz="quarter" idx="12"/>
          </p:nvPr>
        </p:nvSpPr>
        <p:spPr/>
        <p:txBody>
          <a:bodyPr/>
          <a:lstStyle/>
          <a:p>
            <a:pPr>
              <a:defRPr/>
            </a:pPr>
            <a:fld id="{E69F7782-9EFD-47C6-BAAC-A109ACDF05F9}" type="slidenum">
              <a:rPr lang="en-US" smtClean="0"/>
              <a:pPr>
                <a:defRPr/>
              </a:pPr>
              <a:t>24</a:t>
            </a:fld>
            <a:endParaRPr lang="en-US"/>
          </a:p>
        </p:txBody>
      </p:sp>
      <p:pic>
        <p:nvPicPr>
          <p:cNvPr id="11" name="Picture 10"/>
          <p:cNvPicPr>
            <a:picLocks noChangeAspect="1"/>
          </p:cNvPicPr>
          <p:nvPr/>
        </p:nvPicPr>
        <p:blipFill>
          <a:blip r:embed="rId3" cstate="print"/>
          <a:stretch>
            <a:fillRect/>
          </a:stretch>
        </p:blipFill>
        <p:spPr>
          <a:xfrm>
            <a:off x="6400800" y="2667000"/>
            <a:ext cx="762000" cy="492125"/>
          </a:xfrm>
          <a:prstGeom prst="rect">
            <a:avLst/>
          </a:prstGeom>
          <a:ln w="38100">
            <a:solidFill>
              <a:schemeClr val="accent3">
                <a:lumMod val="75000"/>
              </a:schemeClr>
            </a:solidFill>
          </a:ln>
        </p:spPr>
      </p:pic>
    </p:spTree>
    <p:extLst>
      <p:ext uri="{BB962C8B-B14F-4D97-AF65-F5344CB8AC3E}">
        <p14:creationId xmlns:p14="http://schemas.microsoft.com/office/powerpoint/2010/main" xmlns="" val="641338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hows the excel document provided for an ALJ if she clicks on her top reasons. It lists cases remanded in the past 13 months, with the reason for remand.  If the ALJ clicks on a remand reason, she is connected to training information on that topic (shown on next page).  "/>
          <p:cNvPicPr>
            <a:picLocks noChangeAspect="1"/>
          </p:cNvPicPr>
          <p:nvPr/>
        </p:nvPicPr>
        <p:blipFill>
          <a:blip r:embed="rId3" cstate="print"/>
          <a:stretch>
            <a:fillRect/>
          </a:stretch>
        </p:blipFill>
        <p:spPr>
          <a:xfrm>
            <a:off x="533400" y="1188526"/>
            <a:ext cx="8102286" cy="5136074"/>
          </a:xfrm>
          <a:prstGeom prst="rect">
            <a:avLst/>
          </a:prstGeom>
        </p:spPr>
      </p:pic>
      <p:grpSp>
        <p:nvGrpSpPr>
          <p:cNvPr id="4" name="Group 20"/>
          <p:cNvGrpSpPr>
            <a:grpSpLocks/>
          </p:cNvGrpSpPr>
          <p:nvPr/>
        </p:nvGrpSpPr>
        <p:grpSpPr bwMode="auto">
          <a:xfrm>
            <a:off x="914400" y="3352801"/>
            <a:ext cx="5867400" cy="1295400"/>
            <a:chOff x="762000" y="4038600"/>
            <a:chExt cx="5867400" cy="923330"/>
          </a:xfrm>
        </p:grpSpPr>
        <p:sp>
          <p:nvSpPr>
            <p:cNvPr id="5" name="Oval 4"/>
            <p:cNvSpPr/>
            <p:nvPr/>
          </p:nvSpPr>
          <p:spPr>
            <a:xfrm>
              <a:off x="762000" y="4495506"/>
              <a:ext cx="2133600" cy="304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3124200" y="4038600"/>
              <a:ext cx="3505200" cy="923330"/>
            </a:xfrm>
            <a:prstGeom prst="rect">
              <a:avLst/>
            </a:prstGeom>
            <a:ln w="28575">
              <a:solidFill>
                <a:schemeClr val="accent1"/>
              </a:solidFill>
            </a:ln>
          </p:spPr>
          <p:style>
            <a:lnRef idx="1">
              <a:schemeClr val="dk1"/>
            </a:lnRef>
            <a:fillRef idx="2">
              <a:schemeClr val="dk1"/>
            </a:fillRef>
            <a:effectRef idx="1">
              <a:schemeClr val="dk1"/>
            </a:effectRef>
            <a:fontRef idx="minor">
              <a:schemeClr val="dk1"/>
            </a:fontRef>
          </p:style>
          <p:txBody>
            <a:bodyPr>
              <a:spAutoFit/>
            </a:bodyPr>
            <a:lstStyle/>
            <a:p>
              <a:pPr>
                <a:defRPr/>
              </a:pPr>
              <a:r>
                <a:rPr lang="en-US" dirty="0">
                  <a:solidFill>
                    <a:schemeClr val="bg1"/>
                  </a:solidFill>
                  <a:cs typeface="Calibri" pitchFamily="34" charset="0"/>
                </a:rPr>
                <a:t>If you want training information pertaining to a remand reason, click on the reason.</a:t>
              </a:r>
            </a:p>
          </p:txBody>
        </p:sp>
        <p:cxnSp>
          <p:nvCxnSpPr>
            <p:cNvPr id="7" name="Straight Connector 6"/>
            <p:cNvCxnSpPr>
              <a:stCxn id="5" idx="6"/>
              <a:endCxn id="6" idx="1"/>
            </p:cNvCxnSpPr>
            <p:nvPr/>
          </p:nvCxnSpPr>
          <p:spPr>
            <a:xfrm flipV="1">
              <a:off x="2895600" y="4500265"/>
              <a:ext cx="228600" cy="14754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p:nvPr>
        </p:nvSpPr>
        <p:spPr/>
        <p:txBody>
          <a:bodyPr/>
          <a:lstStyle/>
          <a:p>
            <a:r>
              <a:rPr lang="en-US" dirty="0" smtClean="0"/>
              <a:t>Remand Reason Training</a:t>
            </a:r>
            <a:endParaRPr lang="en-US" dirty="0"/>
          </a:p>
        </p:txBody>
      </p:sp>
    </p:spTree>
    <p:extLst>
      <p:ext uri="{BB962C8B-B14F-4D97-AF65-F5344CB8AC3E}">
        <p14:creationId xmlns:p14="http://schemas.microsoft.com/office/powerpoint/2010/main" xmlns="" val="895243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533400" y="2170331"/>
            <a:ext cx="7848600" cy="468766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MI Doing  – Desk Guides</a:t>
            </a:r>
            <a:endParaRPr lang="en-US" dirty="0"/>
          </a:p>
        </p:txBody>
      </p:sp>
      <p:sp>
        <p:nvSpPr>
          <p:cNvPr id="3" name="Slide Number Placeholder 2"/>
          <p:cNvSpPr>
            <a:spLocks noGrp="1"/>
          </p:cNvSpPr>
          <p:nvPr>
            <p:ph type="sldNum" sz="quarter" idx="12"/>
          </p:nvPr>
        </p:nvSpPr>
        <p:spPr/>
        <p:txBody>
          <a:bodyPr/>
          <a:lstStyle/>
          <a:p>
            <a:pPr>
              <a:defRPr/>
            </a:pPr>
            <a:fld id="{A3887045-7DA2-4698-BCAB-54485022DC79}" type="slidenum">
              <a:rPr lang="en-US" smtClean="0"/>
              <a:pPr>
                <a:defRPr/>
              </a:pPr>
              <a:t>26</a:t>
            </a:fld>
            <a:endParaRPr lang="en-US"/>
          </a:p>
        </p:txBody>
      </p:sp>
      <p:sp>
        <p:nvSpPr>
          <p:cNvPr id="4" name="TextBox 3"/>
          <p:cNvSpPr txBox="1"/>
          <p:nvPr/>
        </p:nvSpPr>
        <p:spPr>
          <a:xfrm>
            <a:off x="533400" y="1524000"/>
            <a:ext cx="7848600" cy="646331"/>
          </a:xfrm>
          <a:prstGeom prst="rect">
            <a:avLst/>
          </a:prstGeom>
          <a:ln w="19050">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dirty="0"/>
              <a:t>The Tier 1 document always contains Appeals Council feedback, SSA policy</a:t>
            </a:r>
            <a:r>
              <a:rPr lang="en-US" dirty="0">
                <a:solidFill>
                  <a:schemeClr val="bg1"/>
                </a:solidFill>
              </a:rPr>
              <a:t>, why this issue matters, situations to watch out for, and what do to resolve the issue.</a:t>
            </a:r>
          </a:p>
        </p:txBody>
      </p:sp>
    </p:spTree>
    <p:extLst>
      <p:ext uri="{BB962C8B-B14F-4D97-AF65-F5344CB8AC3E}">
        <p14:creationId xmlns:p14="http://schemas.microsoft.com/office/powerpoint/2010/main" xmlns="" val="2160825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457200" y="1600200"/>
            <a:ext cx="8067675" cy="5105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MI Doing – Desk Guides</a:t>
            </a:r>
            <a:endParaRPr lang="en-US" dirty="0"/>
          </a:p>
        </p:txBody>
      </p:sp>
      <p:sp>
        <p:nvSpPr>
          <p:cNvPr id="3" name="Slide Number Placeholder 2"/>
          <p:cNvSpPr>
            <a:spLocks noGrp="1"/>
          </p:cNvSpPr>
          <p:nvPr>
            <p:ph type="sldNum" sz="quarter" idx="12"/>
          </p:nvPr>
        </p:nvSpPr>
        <p:spPr/>
        <p:txBody>
          <a:bodyPr/>
          <a:lstStyle/>
          <a:p>
            <a:pPr>
              <a:defRPr/>
            </a:pPr>
            <a:fld id="{F4BC84CC-B0E6-47ED-9592-375B40820CB5}" type="slidenum">
              <a:rPr lang="en-US" smtClean="0"/>
              <a:pPr>
                <a:defRPr/>
              </a:pPr>
              <a:t>27</a:t>
            </a:fld>
            <a:endParaRPr lang="en-US"/>
          </a:p>
        </p:txBody>
      </p:sp>
    </p:spTree>
    <p:extLst>
      <p:ext uri="{BB962C8B-B14F-4D97-AF65-F5344CB8AC3E}">
        <p14:creationId xmlns:p14="http://schemas.microsoft.com/office/powerpoint/2010/main" xmlns="" val="3300872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Social Security Disability Adjudication</a:t>
            </a:r>
            <a:endParaRPr lang="en-US" dirty="0"/>
          </a:p>
        </p:txBody>
      </p:sp>
      <p:sp>
        <p:nvSpPr>
          <p:cNvPr id="5" name="Subtitle 4"/>
          <p:cNvSpPr>
            <a:spLocks noGrp="1"/>
          </p:cNvSpPr>
          <p:nvPr>
            <p:ph type="subTitle" idx="1"/>
          </p:nvPr>
        </p:nvSpPr>
        <p:spPr/>
        <p:txBody>
          <a:bodyPr/>
          <a:lstStyle/>
          <a:p>
            <a:r>
              <a:rPr lang="en-US" dirty="0"/>
              <a:t>Results of Feedback and Training Efforts</a:t>
            </a:r>
          </a:p>
        </p:txBody>
      </p:sp>
    </p:spTree>
    <p:extLst>
      <p:ext uri="{BB962C8B-B14F-4D97-AF65-F5344CB8AC3E}">
        <p14:creationId xmlns:p14="http://schemas.microsoft.com/office/powerpoint/2010/main" xmlns="" val="2843164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503504\AppData\Local\Microsoft\Windows\Temporary Internet Files\Content.Outlook\7535SADR\FY 07 and FY 13 100 +Decisional Only ALJ Allowance V5.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517" y="1329372"/>
            <a:ext cx="5942965" cy="4199255"/>
          </a:xfrm>
          <a:prstGeom prst="rect">
            <a:avLst/>
          </a:prstGeom>
          <a:noFill/>
          <a:ln>
            <a:noFill/>
          </a:ln>
        </p:spPr>
      </p:pic>
      <p:sp>
        <p:nvSpPr>
          <p:cNvPr id="3" name="Title 2"/>
          <p:cNvSpPr>
            <a:spLocks noGrp="1"/>
          </p:cNvSpPr>
          <p:nvPr>
            <p:ph type="title"/>
          </p:nvPr>
        </p:nvSpPr>
        <p:spPr/>
        <p:txBody>
          <a:bodyPr>
            <a:normAutofit fontScale="90000"/>
          </a:bodyPr>
          <a:lstStyle/>
          <a:p>
            <a:r>
              <a:rPr lang="en-US" dirty="0" smtClean="0"/>
              <a:t>Change in High/Low Allowance Rate ALJs</a:t>
            </a:r>
            <a:endParaRPr lang="en-US" dirty="0"/>
          </a:p>
        </p:txBody>
      </p:sp>
      <p:sp>
        <p:nvSpPr>
          <p:cNvPr id="4" name="Content Placeholder 3"/>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xmlns="" val="221613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dirty="0" smtClean="0"/>
              <a:t>Appeals Council Review</a:t>
            </a:r>
          </a:p>
        </p:txBody>
      </p:sp>
      <p:sp>
        <p:nvSpPr>
          <p:cNvPr id="4" name="Slide Number Placeholder 3"/>
          <p:cNvSpPr>
            <a:spLocks noGrp="1"/>
          </p:cNvSpPr>
          <p:nvPr>
            <p:ph type="sldNum" sz="quarter" idx="12"/>
          </p:nvPr>
        </p:nvSpPr>
        <p:spPr/>
        <p:txBody>
          <a:bodyPr>
            <a:normAutofit/>
          </a:bodyPr>
          <a:lstStyle/>
          <a:p>
            <a:pPr>
              <a:defRPr/>
            </a:pPr>
            <a:fld id="{DEE387CD-3402-4AC8-B65E-81F0C1383D3A}" type="slidenum">
              <a:rPr lang="en-US" smtClean="0"/>
              <a:pPr>
                <a:defRPr/>
              </a:pPr>
              <a:t>3</a:t>
            </a:fld>
            <a:endParaRPr lang="en-US" dirty="0"/>
          </a:p>
        </p:txBody>
      </p:sp>
      <p:sp>
        <p:nvSpPr>
          <p:cNvPr id="46083" name="Content Placeholder 2"/>
          <p:cNvSpPr>
            <a:spLocks noGrp="1"/>
          </p:cNvSpPr>
          <p:nvPr>
            <p:ph sz="quarter" idx="1"/>
          </p:nvPr>
        </p:nvSpPr>
        <p:spPr/>
        <p:txBody>
          <a:bodyPr>
            <a:normAutofit/>
          </a:bodyPr>
          <a:lstStyle/>
          <a:p>
            <a:r>
              <a:rPr lang="en-US" dirty="0" smtClean="0"/>
              <a:t>The Appeals Council processes appeals of hearing decisions and dismissals</a:t>
            </a:r>
          </a:p>
          <a:p>
            <a:endParaRPr lang="en-US" dirty="0"/>
          </a:p>
          <a:p>
            <a:r>
              <a:rPr lang="en-US" dirty="0" smtClean="0"/>
              <a:t>The Appeals Council also has authority to randomly or selectively sample hearing decisions and dismissals</a:t>
            </a:r>
          </a:p>
          <a:p>
            <a:pPr>
              <a:buFont typeface="Wingdings" pitchFamily="2" charset="2"/>
              <a:buNone/>
            </a:pPr>
            <a:endParaRPr lang="en-US" dirty="0" smtClean="0"/>
          </a:p>
          <a:p>
            <a:pPr>
              <a:buFont typeface="Wingdings" pitchFamily="2" charset="2"/>
              <a:buNone/>
            </a:pPr>
            <a:endParaRPr lang="en-US" dirty="0"/>
          </a:p>
          <a:p>
            <a:endParaRPr lang="en-US" dirty="0" smtClean="0"/>
          </a:p>
        </p:txBody>
      </p:sp>
    </p:spTree>
    <p:extLst>
      <p:ext uri="{BB962C8B-B14F-4D97-AF65-F5344CB8AC3E}">
        <p14:creationId xmlns:p14="http://schemas.microsoft.com/office/powerpoint/2010/main" xmlns="" val="342661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Changes in Remand &amp; Appeal Rates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1067021108"/>
              </p:ext>
            </p:extLst>
          </p:nvPr>
        </p:nvGraphicFramePr>
        <p:xfrm>
          <a:off x="533400" y="1905000"/>
          <a:ext cx="8077200" cy="3657600"/>
        </p:xfrm>
        <a:graphic>
          <a:graphicData uri="http://schemas.openxmlformats.org/drawingml/2006/table">
            <a:tbl>
              <a:tblPr firstRow="1" firstCol="1" bandRow="1">
                <a:tableStyleId>{5C22544A-7EE6-4342-B048-85BDC9FD1C3A}</a:tableStyleId>
              </a:tblPr>
              <a:tblGrid>
                <a:gridCol w="2362200"/>
                <a:gridCol w="1143000"/>
                <a:gridCol w="914400"/>
                <a:gridCol w="914400"/>
                <a:gridCol w="914400"/>
                <a:gridCol w="838200"/>
                <a:gridCol w="990600"/>
              </a:tblGrid>
              <a:tr h="1163780">
                <a:tc>
                  <a:txBody>
                    <a:bodyPr/>
                    <a:lstStyle/>
                    <a:p>
                      <a:pPr marL="0" marR="0">
                        <a:spcBef>
                          <a:spcPts val="0"/>
                        </a:spcBef>
                        <a:spcAft>
                          <a:spcPts val="0"/>
                        </a:spcAft>
                      </a:pPr>
                      <a:r>
                        <a:rPr lang="en-US" sz="1200" dirty="0">
                          <a:effectLst/>
                        </a:rPr>
                        <a:t> </a:t>
                      </a:r>
                      <a:endParaRPr lang="en-US" sz="11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2009</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2010</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2011</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a:effectLst/>
                          <a:latin typeface="+mn-lt"/>
                        </a:rPr>
                        <a:t>2012</a:t>
                      </a:r>
                      <a:endParaRPr lang="en-US" sz="180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2013</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Times New Roman"/>
                          <a:cs typeface="Times New Roman"/>
                        </a:rPr>
                        <a:t>2014</a:t>
                      </a:r>
                      <a:endParaRPr lang="en-US" sz="1800" dirty="0">
                        <a:effectLst/>
                        <a:latin typeface="+mn-lt"/>
                        <a:ea typeface="Times New Roman"/>
                        <a:cs typeface="Times New Roman"/>
                      </a:endParaRPr>
                    </a:p>
                  </a:txBody>
                  <a:tcPr marL="68580" marR="68580" marT="0" marB="0"/>
                </a:tc>
              </a:tr>
              <a:tr h="623455">
                <a:tc>
                  <a:txBody>
                    <a:bodyPr/>
                    <a:lstStyle/>
                    <a:p>
                      <a:pPr marL="0" marR="0">
                        <a:spcBef>
                          <a:spcPts val="0"/>
                        </a:spcBef>
                        <a:spcAft>
                          <a:spcPts val="0"/>
                        </a:spcAft>
                      </a:pPr>
                      <a:r>
                        <a:rPr lang="en-US" sz="1200" dirty="0">
                          <a:effectLst/>
                        </a:rPr>
                        <a:t>Appeals to AC as </a:t>
                      </a:r>
                      <a:r>
                        <a:rPr lang="en-US" sz="1200" dirty="0" smtClean="0">
                          <a:effectLst/>
                        </a:rPr>
                        <a:t> a Ratio </a:t>
                      </a:r>
                      <a:r>
                        <a:rPr lang="en-US" sz="1200" dirty="0">
                          <a:effectLst/>
                        </a:rPr>
                        <a:t>of Appealable Cases</a:t>
                      </a:r>
                      <a:endParaRPr lang="en-US" sz="11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36.67%</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39.49%</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45.17%</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38.85%</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37.59%</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Times New Roman"/>
                          <a:cs typeface="Times New Roman"/>
                        </a:rPr>
                        <a:t>40.76%</a:t>
                      </a:r>
                      <a:endParaRPr lang="en-US" sz="1800" dirty="0">
                        <a:effectLst/>
                        <a:latin typeface="+mn-lt"/>
                        <a:ea typeface="Times New Roman"/>
                        <a:cs typeface="Times New Roman"/>
                      </a:endParaRPr>
                    </a:p>
                  </a:txBody>
                  <a:tcPr marL="68580" marR="68580" marT="0" marB="0"/>
                </a:tc>
              </a:tr>
              <a:tr h="623455">
                <a:tc>
                  <a:txBody>
                    <a:bodyPr/>
                    <a:lstStyle/>
                    <a:p>
                      <a:pPr marL="0" marR="0">
                        <a:spcBef>
                          <a:spcPts val="0"/>
                        </a:spcBef>
                        <a:spcAft>
                          <a:spcPts val="0"/>
                        </a:spcAft>
                      </a:pPr>
                      <a:r>
                        <a:rPr lang="en-US" sz="1200" dirty="0">
                          <a:effectLst/>
                        </a:rPr>
                        <a:t>AC Remands as </a:t>
                      </a:r>
                      <a:r>
                        <a:rPr lang="en-US" sz="1200" dirty="0" smtClean="0">
                          <a:effectLst/>
                        </a:rPr>
                        <a:t>a Percentage </a:t>
                      </a:r>
                      <a:r>
                        <a:rPr lang="en-US" sz="1200" dirty="0">
                          <a:effectLst/>
                        </a:rPr>
                        <a:t>of All Dispositions</a:t>
                      </a:r>
                      <a:endParaRPr lang="en-US" sz="11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22.12%</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a:effectLst/>
                          <a:latin typeface="+mn-lt"/>
                        </a:rPr>
                        <a:t>21.77%</a:t>
                      </a:r>
                      <a:endParaRPr lang="en-US" sz="180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21.19%</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18.62%</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17.11%</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Times New Roman"/>
                          <a:cs typeface="Times New Roman"/>
                        </a:rPr>
                        <a:t>14.34%</a:t>
                      </a:r>
                      <a:endParaRPr lang="en-US" sz="1800" dirty="0">
                        <a:effectLst/>
                        <a:latin typeface="+mn-lt"/>
                        <a:ea typeface="Times New Roman"/>
                        <a:cs typeface="Times New Roman"/>
                      </a:endParaRPr>
                    </a:p>
                  </a:txBody>
                  <a:tcPr marL="68580" marR="68580" marT="0" marB="0"/>
                </a:tc>
              </a:tr>
              <a:tr h="623455">
                <a:tc>
                  <a:txBody>
                    <a:bodyPr/>
                    <a:lstStyle/>
                    <a:p>
                      <a:pPr marL="0" marR="0">
                        <a:spcBef>
                          <a:spcPts val="0"/>
                        </a:spcBef>
                        <a:spcAft>
                          <a:spcPts val="0"/>
                        </a:spcAft>
                      </a:pPr>
                      <a:r>
                        <a:rPr lang="en-US" sz="1200" dirty="0" smtClean="0">
                          <a:effectLst/>
                        </a:rPr>
                        <a:t>New Court Cases Processed at AC </a:t>
                      </a:r>
                      <a:r>
                        <a:rPr lang="en-US" sz="1200" dirty="0">
                          <a:effectLst/>
                        </a:rPr>
                        <a:t>as </a:t>
                      </a:r>
                      <a:r>
                        <a:rPr lang="en-US" sz="1200" dirty="0" smtClean="0">
                          <a:effectLst/>
                        </a:rPr>
                        <a:t>a Ratio </a:t>
                      </a:r>
                      <a:r>
                        <a:rPr lang="en-US" sz="1200" dirty="0">
                          <a:effectLst/>
                        </a:rPr>
                        <a:t>of Appealable </a:t>
                      </a:r>
                      <a:r>
                        <a:rPr lang="en-US" sz="1200" dirty="0" smtClean="0">
                          <a:effectLst/>
                        </a:rPr>
                        <a:t>AC Dispositions</a:t>
                      </a:r>
                      <a:endParaRPr lang="en-US" sz="11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19.03%</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a:effectLst/>
                          <a:latin typeface="+mn-lt"/>
                        </a:rPr>
                        <a:t>16.23%</a:t>
                      </a:r>
                      <a:endParaRPr lang="en-US" sz="180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a:effectLst/>
                          <a:latin typeface="+mn-lt"/>
                        </a:rPr>
                        <a:t>15.07%</a:t>
                      </a:r>
                      <a:endParaRPr lang="en-US" sz="180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12.99%</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latin typeface="+mn-lt"/>
                        </a:rPr>
                        <a:t>13.67%</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Times New Roman"/>
                          <a:cs typeface="Times New Roman"/>
                        </a:rPr>
                        <a:t>14.44%</a:t>
                      </a:r>
                      <a:endParaRPr lang="en-US" sz="1800" dirty="0">
                        <a:effectLst/>
                        <a:latin typeface="+mn-lt"/>
                        <a:ea typeface="Times New Roman"/>
                        <a:cs typeface="Times New Roman"/>
                      </a:endParaRPr>
                    </a:p>
                  </a:txBody>
                  <a:tcPr marL="68580" marR="68580" marT="0" marB="0"/>
                </a:tc>
              </a:tr>
              <a:tr h="623455">
                <a:tc>
                  <a:txBody>
                    <a:bodyPr/>
                    <a:lstStyle/>
                    <a:p>
                      <a:pPr marL="0" marR="0">
                        <a:spcBef>
                          <a:spcPts val="0"/>
                        </a:spcBef>
                        <a:spcAft>
                          <a:spcPts val="0"/>
                        </a:spcAft>
                      </a:pPr>
                      <a:r>
                        <a:rPr lang="en-US" sz="1200" dirty="0" smtClean="0">
                          <a:effectLst/>
                          <a:latin typeface="+mn-lt"/>
                        </a:rPr>
                        <a:t>Federal Court Remands as a Ratio of  Court Dispositions</a:t>
                      </a:r>
                      <a:endParaRPr lang="en-US" sz="11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mn-ea"/>
                          <a:cs typeface="+mn-cs"/>
                        </a:rPr>
                        <a:t>47.5%</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rPr>
                        <a:t>46.9%</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rPr>
                        <a:t>46.12%</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rPr>
                        <a:t>44.8%</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rPr>
                        <a:t>42.35%</a:t>
                      </a:r>
                      <a:endParaRPr lang="en-US" sz="1800" dirty="0">
                        <a:effectLst/>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Times New Roman"/>
                          <a:cs typeface="Times New Roman"/>
                        </a:rPr>
                        <a:t>42.57%</a:t>
                      </a:r>
                      <a:endParaRPr lang="en-US" sz="1800" dirty="0">
                        <a:effectLst/>
                        <a:latin typeface="+mn-lt"/>
                        <a:ea typeface="Times New Roman"/>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4C101A6D-E063-484E-B066-D357415DA515}" type="slidenum">
              <a:rPr lang="en-US" smtClean="0"/>
              <a:pPr>
                <a:defRPr/>
              </a:pPr>
              <a:t>30</a:t>
            </a:fld>
            <a:endParaRPr lang="en-US"/>
          </a:p>
        </p:txBody>
      </p:sp>
    </p:spTree>
    <p:extLst>
      <p:ext uri="{BB962C8B-B14F-4D97-AF65-F5344CB8AC3E}">
        <p14:creationId xmlns:p14="http://schemas.microsoft.com/office/powerpoint/2010/main" xmlns="" val="3537981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Security Disability Adjudication</a:t>
            </a:r>
            <a:endParaRPr lang="en-US" dirty="0"/>
          </a:p>
        </p:txBody>
      </p:sp>
      <p:sp>
        <p:nvSpPr>
          <p:cNvPr id="4" name="Subtitle 3"/>
          <p:cNvSpPr>
            <a:spLocks noGrp="1"/>
          </p:cNvSpPr>
          <p:nvPr>
            <p:ph type="subTitle" idx="1"/>
          </p:nvPr>
        </p:nvSpPr>
        <p:spPr/>
        <p:txBody>
          <a:bodyPr>
            <a:normAutofit/>
          </a:bodyPr>
          <a:lstStyle/>
          <a:p>
            <a:r>
              <a:rPr lang="en-US" dirty="0"/>
              <a:t>Improving Operational Efficiency</a:t>
            </a:r>
          </a:p>
        </p:txBody>
      </p:sp>
    </p:spTree>
    <p:extLst>
      <p:ext uri="{BB962C8B-B14F-4D97-AF65-F5344CB8AC3E}">
        <p14:creationId xmlns:p14="http://schemas.microsoft.com/office/powerpoint/2010/main" xmlns="" val="1471548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Case Management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Adjudicators handle hundreds of claims per year, but there are about 2000 different types of decisions that can be issued in disability claims</a:t>
            </a:r>
          </a:p>
          <a:p>
            <a:r>
              <a:rPr lang="en-US" dirty="0" smtClean="0"/>
              <a:t>We used k-means clustering techniques to do this, running quadrillions of calculations using hundreds of case characteristics and dozens of pivotal issues to sort cases by similarities</a:t>
            </a:r>
          </a:p>
          <a:p>
            <a:r>
              <a:rPr lang="en-US" dirty="0" smtClean="0"/>
              <a:t>Sorting </a:t>
            </a:r>
            <a:r>
              <a:rPr lang="en-US" dirty="0"/>
              <a:t>and assigning similar cases improves the speed of processing, as adjudicators can apply the same policy compliant </a:t>
            </a:r>
            <a:r>
              <a:rPr lang="en-US" dirty="0" err="1"/>
              <a:t>pathing</a:t>
            </a:r>
            <a:r>
              <a:rPr lang="en-US" dirty="0"/>
              <a:t> to a series of similar </a:t>
            </a:r>
            <a:r>
              <a:rPr lang="en-US" dirty="0" smtClean="0"/>
              <a:t>cases</a:t>
            </a:r>
          </a:p>
          <a:p>
            <a:r>
              <a:rPr lang="en-US" dirty="0" smtClean="0"/>
              <a:t>Preliminary data shows errors and returns for pre-decisional rework have been cut in half</a:t>
            </a:r>
            <a:endParaRPr lang="en-US" dirty="0"/>
          </a:p>
        </p:txBody>
      </p:sp>
    </p:spTree>
    <p:extLst>
      <p:ext uri="{BB962C8B-B14F-4D97-AF65-F5344CB8AC3E}">
        <p14:creationId xmlns:p14="http://schemas.microsoft.com/office/powerpoint/2010/main" xmlns="" val="4284543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3"/>
          <p:cNvGraphicFramePr>
            <a:graphicFrameLocks noGrp="1" noChangeAspect="1"/>
          </p:cNvGraphicFramePr>
          <p:nvPr>
            <p:ph idx="4294967295"/>
          </p:nvPr>
        </p:nvGraphicFramePr>
        <p:xfrm>
          <a:off x="974725" y="609600"/>
          <a:ext cx="7040563" cy="5440363"/>
        </p:xfrm>
        <a:graphic>
          <a:graphicData uri="http://schemas.openxmlformats.org/presentationml/2006/ole">
            <p:oleObj spid="_x0000_s3087" name="Acrobat Document" r:id="rId4" imgW="10051560" imgH="7774200" progId="AcroExch.Document.7">
              <p:embed/>
            </p:oleObj>
          </a:graphicData>
        </a:graphic>
      </p:graphicFrame>
    </p:spTree>
    <p:extLst>
      <p:ext uri="{BB962C8B-B14F-4D97-AF65-F5344CB8AC3E}">
        <p14:creationId xmlns:p14="http://schemas.microsoft.com/office/powerpoint/2010/main" xmlns="" val="3516936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OAO Improved Timeliness – Differential Case Processing</a:t>
            </a:r>
            <a:endParaRPr lang="en-US" dirty="0"/>
          </a:p>
        </p:txBody>
      </p:sp>
      <p:graphicFrame>
        <p:nvGraphicFramePr>
          <p:cNvPr id="2050" name="Content Placeholder 5"/>
          <p:cNvGraphicFramePr>
            <a:graphicFrameLocks noGrp="1" noChangeAspect="1"/>
          </p:cNvGraphicFramePr>
          <p:nvPr>
            <p:ph idx="1"/>
          </p:nvPr>
        </p:nvGraphicFramePr>
        <p:xfrm>
          <a:off x="1644650" y="1600200"/>
          <a:ext cx="5854700" cy="4525963"/>
        </p:xfrm>
        <a:graphic>
          <a:graphicData uri="http://schemas.openxmlformats.org/presentationml/2006/ole">
            <p:oleObj spid="_x0000_s4112" name="Acrobat Document" r:id="rId4" imgW="7542857" imgH="5830114" progId="AcroExch.Document.7">
              <p:embed/>
            </p:oleObj>
          </a:graphicData>
        </a:graphic>
      </p:graphicFrame>
    </p:spTree>
    <p:extLst>
      <p:ext uri="{BB962C8B-B14F-4D97-AF65-F5344CB8AC3E}">
        <p14:creationId xmlns:p14="http://schemas.microsoft.com/office/powerpoint/2010/main" xmlns="" val="60444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a:xfrm>
            <a:off x="457200" y="304800"/>
            <a:ext cx="8229600" cy="1143000"/>
          </a:xfrm>
        </p:spPr>
        <p:txBody>
          <a:bodyPr/>
          <a:lstStyle/>
          <a:p>
            <a:r>
              <a:rPr lang="en-US" sz="3100" dirty="0" smtClean="0"/>
              <a:t>Growth in RRs, Dispositions vs. Staff Growth</a:t>
            </a:r>
            <a:br>
              <a:rPr lang="en-US" sz="3100" dirty="0" smtClean="0"/>
            </a:br>
            <a:r>
              <a:rPr lang="en-US" sz="3100" dirty="0" smtClean="0"/>
              <a:t>FY 2009-FY 2013</a:t>
            </a:r>
            <a:endParaRPr lang="en-US" dirty="0" smtClean="0"/>
          </a:p>
        </p:txBody>
      </p:sp>
      <p:graphicFrame>
        <p:nvGraphicFramePr>
          <p:cNvPr id="4" name="Chart 3"/>
          <p:cNvGraphicFramePr>
            <a:graphicFrameLocks/>
          </p:cNvGraphicFramePr>
          <p:nvPr>
            <p:extLst>
              <p:ext uri="{D42A27DB-BD31-4B8C-83A1-F6EECF244321}">
                <p14:modId xmlns:p14="http://schemas.microsoft.com/office/powerpoint/2010/main" xmlns="" val="3384360359"/>
              </p:ext>
            </p:extLst>
          </p:nvPr>
        </p:nvGraphicFramePr>
        <p:xfrm>
          <a:off x="228600" y="828932"/>
          <a:ext cx="8720138" cy="6057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63979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 Increased  Dispositions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21858" name="Picture 2"/>
          <p:cNvPicPr>
            <a:picLocks noChangeAspect="1" noChangeArrowheads="1"/>
          </p:cNvPicPr>
          <p:nvPr/>
        </p:nvPicPr>
        <p:blipFill>
          <a:blip r:embed="rId3" cstate="print"/>
          <a:srcRect/>
          <a:stretch>
            <a:fillRect/>
          </a:stretch>
        </p:blipFill>
        <p:spPr bwMode="auto">
          <a:xfrm>
            <a:off x="457200" y="1600201"/>
            <a:ext cx="8229600" cy="4495799"/>
          </a:xfrm>
          <a:prstGeom prst="rect">
            <a:avLst/>
          </a:prstGeom>
          <a:noFill/>
          <a:ln w="9525">
            <a:noFill/>
            <a:miter lim="800000"/>
            <a:headEnd/>
            <a:tailEnd/>
          </a:ln>
        </p:spPr>
      </p:pic>
    </p:spTree>
    <p:extLst>
      <p:ext uri="{BB962C8B-B14F-4D97-AF65-F5344CB8AC3E}">
        <p14:creationId xmlns:p14="http://schemas.microsoft.com/office/powerpoint/2010/main" xmlns="" val="495967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Social Security Disability </a:t>
            </a:r>
            <a:r>
              <a:rPr lang="en-US" dirty="0" smtClean="0"/>
              <a:t>Adjudication</a:t>
            </a:r>
            <a:endParaRPr lang="en-US" dirty="0"/>
          </a:p>
        </p:txBody>
      </p:sp>
      <p:sp>
        <p:nvSpPr>
          <p:cNvPr id="5" name="Subtitle 4"/>
          <p:cNvSpPr>
            <a:spLocks noGrp="1"/>
          </p:cNvSpPr>
          <p:nvPr>
            <p:ph type="subTitle" idx="1"/>
          </p:nvPr>
        </p:nvSpPr>
        <p:spPr/>
        <p:txBody>
          <a:bodyPr/>
          <a:lstStyle/>
          <a:p>
            <a:r>
              <a:rPr lang="en-US" dirty="0"/>
              <a:t>Computational Linguistics</a:t>
            </a:r>
          </a:p>
        </p:txBody>
      </p:sp>
    </p:spTree>
    <p:extLst>
      <p:ext uri="{BB962C8B-B14F-4D97-AF65-F5344CB8AC3E}">
        <p14:creationId xmlns:p14="http://schemas.microsoft.com/office/powerpoint/2010/main" xmlns="" val="3371237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76" y="352263"/>
            <a:ext cx="4024507" cy="1092182"/>
          </a:xfrm>
        </p:spPr>
        <p:txBody>
          <a:bodyPr>
            <a:noAutofit/>
          </a:bodyPr>
          <a:lstStyle/>
          <a:p>
            <a:r>
              <a:rPr lang="en-US" sz="3200" dirty="0" smtClean="0"/>
              <a:t>New Technologies</a:t>
            </a:r>
            <a:endParaRPr lang="en-US" sz="3200" dirty="0"/>
          </a:p>
        </p:txBody>
      </p:sp>
      <p:sp>
        <p:nvSpPr>
          <p:cNvPr id="3" name="Content Placeholder 2"/>
          <p:cNvSpPr>
            <a:spLocks noGrp="1"/>
          </p:cNvSpPr>
          <p:nvPr>
            <p:ph idx="1"/>
          </p:nvPr>
        </p:nvSpPr>
        <p:spPr>
          <a:xfrm>
            <a:off x="258776" y="1348811"/>
            <a:ext cx="3762599" cy="5374187"/>
          </a:xfrm>
        </p:spPr>
        <p:txBody>
          <a:bodyPr>
            <a:normAutofit lnSpcReduction="10000"/>
          </a:bodyPr>
          <a:lstStyle/>
          <a:p>
            <a:pPr marL="0" indent="0">
              <a:buNone/>
            </a:pPr>
            <a:endParaRPr lang="en-US" sz="1900" u="sng" dirty="0" smtClean="0"/>
          </a:p>
          <a:p>
            <a:pPr marL="0" indent="0">
              <a:buNone/>
            </a:pPr>
            <a:r>
              <a:rPr lang="en-US" sz="1900" u="sng" dirty="0" smtClean="0"/>
              <a:t>Optical Character Recognition</a:t>
            </a:r>
            <a:endParaRPr lang="en-US" sz="1900" dirty="0"/>
          </a:p>
          <a:p>
            <a:pPr marL="0" indent="0">
              <a:buNone/>
            </a:pPr>
            <a:r>
              <a:rPr lang="en-US" sz="1900" dirty="0" smtClean="0"/>
              <a:t>Converts images of text into editable/searchable text.</a:t>
            </a:r>
          </a:p>
          <a:p>
            <a:pPr marL="0" indent="0">
              <a:buNone/>
            </a:pPr>
            <a:endParaRPr lang="en-US" sz="1900" u="sng" dirty="0"/>
          </a:p>
          <a:p>
            <a:pPr marL="0" indent="0">
              <a:buNone/>
            </a:pPr>
            <a:r>
              <a:rPr lang="en-US" sz="1900" u="sng" dirty="0" smtClean="0"/>
              <a:t>Natural Language Processing</a:t>
            </a:r>
            <a:endParaRPr lang="en-US" sz="1900" dirty="0" smtClean="0"/>
          </a:p>
          <a:p>
            <a:pPr marL="0" indent="0">
              <a:buNone/>
            </a:pPr>
            <a:r>
              <a:rPr lang="en-US" sz="1900" dirty="0" smtClean="0"/>
              <a:t>A field of computer science focused on creating systems that can ‘understand’ the meaning of human (natural) language, such as text.</a:t>
            </a:r>
          </a:p>
          <a:p>
            <a:pPr marL="0" indent="0">
              <a:buNone/>
            </a:pPr>
            <a:endParaRPr lang="en-US" sz="1900" dirty="0" smtClean="0">
              <a:cs typeface="Times New Roman"/>
            </a:endParaRPr>
          </a:p>
          <a:p>
            <a:pPr marL="0" indent="0">
              <a:buNone/>
            </a:pPr>
            <a:r>
              <a:rPr lang="en-US" sz="1900" u="sng" dirty="0" smtClean="0">
                <a:cs typeface="Times New Roman"/>
              </a:rPr>
              <a:t>Machine Learning</a:t>
            </a:r>
            <a:endParaRPr lang="en-US" sz="1900" dirty="0" smtClean="0">
              <a:cs typeface="Times New Roman"/>
            </a:endParaRPr>
          </a:p>
          <a:p>
            <a:pPr marL="0" indent="0">
              <a:buNone/>
            </a:pPr>
            <a:r>
              <a:rPr lang="en-US" sz="1900" dirty="0" smtClean="0">
                <a:cs typeface="Times New Roman"/>
              </a:rPr>
              <a:t>Systems that can study a set of data and </a:t>
            </a:r>
            <a:r>
              <a:rPr lang="en-US" sz="1900" i="1" dirty="0" smtClean="0">
                <a:cs typeface="Times New Roman"/>
              </a:rPr>
              <a:t>independently</a:t>
            </a:r>
            <a:r>
              <a:rPr lang="en-US" sz="1900" dirty="0" smtClean="0">
                <a:cs typeface="Times New Roman"/>
              </a:rPr>
              <a:t> find commonalities in the data or make ‘informed choices’ in the face of new data.</a:t>
            </a:r>
          </a:p>
          <a:p>
            <a:pPr marL="0" indent="0">
              <a:buNone/>
            </a:pPr>
            <a:endParaRPr lang="en-US" sz="1600" dirty="0" smtClean="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smtClean="0">
              <a:latin typeface="Times New Roman"/>
              <a:cs typeface="Times New Roman"/>
            </a:endParaRPr>
          </a:p>
          <a:p>
            <a:pPr marL="0" indent="0">
              <a:buNone/>
            </a:pPr>
            <a:endParaRPr lang="en-US" sz="1600" dirty="0">
              <a:latin typeface="Times New Roman"/>
              <a:cs typeface="Times New Roman"/>
            </a:endParaRPr>
          </a:p>
        </p:txBody>
      </p:sp>
      <p:sp>
        <p:nvSpPr>
          <p:cNvPr id="13" name="TextBox 12"/>
          <p:cNvSpPr txBox="1"/>
          <p:nvPr/>
        </p:nvSpPr>
        <p:spPr>
          <a:xfrm>
            <a:off x="4391766" y="1143629"/>
            <a:ext cx="4603417" cy="1077218"/>
          </a:xfrm>
          <a:prstGeom prst="rect">
            <a:avLst/>
          </a:prstGeom>
          <a:ln w="12700" cmpd="sng">
            <a:solidFill>
              <a:schemeClr val="tx2">
                <a:alpha val="75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atin typeface="+mj-lt"/>
                <a:cs typeface="Times New Roman"/>
              </a:rPr>
              <a:t>5. The </a:t>
            </a:r>
            <a:r>
              <a:rPr lang="en-US" sz="1600" dirty="0">
                <a:latin typeface="+mj-lt"/>
                <a:cs typeface="Times New Roman"/>
              </a:rPr>
              <a:t>claimant has the residual </a:t>
            </a:r>
            <a:r>
              <a:rPr lang="en-US" sz="1600" dirty="0" smtClean="0">
                <a:latin typeface="+mj-lt"/>
                <a:cs typeface="Times New Roman"/>
              </a:rPr>
              <a:t>functional capacity to perform </a:t>
            </a:r>
            <a:r>
              <a:rPr lang="en-US" sz="1600" dirty="0">
                <a:latin typeface="+mj-lt"/>
                <a:cs typeface="Times New Roman"/>
              </a:rPr>
              <a:t>sedentary </a:t>
            </a:r>
            <a:r>
              <a:rPr lang="en-US" sz="1600" dirty="0" smtClean="0">
                <a:latin typeface="+mj-lt"/>
                <a:cs typeface="Times New Roman"/>
              </a:rPr>
              <a:t>work </a:t>
            </a:r>
            <a:r>
              <a:rPr lang="en-US" sz="1600" dirty="0">
                <a:latin typeface="+mj-lt"/>
                <a:cs typeface="Times New Roman"/>
              </a:rPr>
              <a:t>except: he can occasionally </a:t>
            </a:r>
            <a:r>
              <a:rPr lang="en-US" sz="1600" dirty="0" smtClean="0">
                <a:latin typeface="+mj-lt"/>
                <a:cs typeface="Times New Roman"/>
              </a:rPr>
              <a:t>stoop and </a:t>
            </a:r>
            <a:r>
              <a:rPr lang="en-US" sz="1600" dirty="0">
                <a:latin typeface="+mj-lt"/>
                <a:cs typeface="Times New Roman"/>
              </a:rPr>
              <a:t>kneel but must never crawl</a:t>
            </a:r>
            <a:r>
              <a:rPr lang="en-US" sz="1600" dirty="0" smtClean="0">
                <a:latin typeface="+mj-lt"/>
                <a:cs typeface="Times New Roman"/>
              </a:rPr>
              <a:t>.</a:t>
            </a:r>
            <a:endParaRPr lang="en-US" sz="1600" dirty="0">
              <a:latin typeface="+mj-lt"/>
              <a:cs typeface="Times New Roman"/>
            </a:endParaRPr>
          </a:p>
        </p:txBody>
      </p:sp>
      <p:sp>
        <p:nvSpPr>
          <p:cNvPr id="14" name="TextBox 13"/>
          <p:cNvSpPr txBox="1"/>
          <p:nvPr/>
        </p:nvSpPr>
        <p:spPr>
          <a:xfrm>
            <a:off x="4391766" y="2994632"/>
            <a:ext cx="4603417" cy="1815882"/>
          </a:xfrm>
          <a:prstGeom prst="rect">
            <a:avLst/>
          </a:prstGeom>
          <a:ln w="12700" cap="rnd" cmpd="sng">
            <a:solidFill>
              <a:schemeClr val="tx2">
                <a:alpha val="75000"/>
              </a:schemeClr>
            </a:solidFill>
            <a:round/>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u="sng" dirty="0" smtClean="0">
                <a:uFill>
                  <a:solidFill>
                    <a:srgbClr val="1512FF"/>
                  </a:solidFill>
                </a:uFill>
                <a:latin typeface="Arial"/>
                <a:cs typeface="Arial"/>
              </a:rPr>
              <a:t>residual </a:t>
            </a:r>
            <a:r>
              <a:rPr lang="en-US" sz="1600" u="sng" dirty="0">
                <a:uFill>
                  <a:solidFill>
                    <a:srgbClr val="1512FF"/>
                  </a:solidFill>
                </a:uFill>
                <a:latin typeface="Arial"/>
                <a:cs typeface="Arial"/>
              </a:rPr>
              <a:t>functional capacity</a:t>
            </a:r>
            <a:r>
              <a:rPr lang="en-US" sz="1600" dirty="0">
                <a:latin typeface="Arial"/>
                <a:cs typeface="Arial"/>
              </a:rPr>
              <a:t> to perform </a:t>
            </a:r>
            <a:r>
              <a:rPr lang="en-US" sz="1600" u="sng" dirty="0" smtClean="0">
                <a:uFill>
                  <a:solidFill>
                    <a:srgbClr val="42DA00"/>
                  </a:solidFill>
                </a:uFill>
                <a:latin typeface="Arial"/>
                <a:cs typeface="Arial"/>
              </a:rPr>
              <a:t>sedentary</a:t>
            </a:r>
            <a:endParaRPr lang="en-US" sz="1600" dirty="0">
              <a:latin typeface="Arial"/>
              <a:cs typeface="Arial"/>
            </a:endParaRPr>
          </a:p>
          <a:p>
            <a:r>
              <a:rPr lang="en-US" sz="1600" dirty="0">
                <a:latin typeface="Arial"/>
                <a:cs typeface="Arial"/>
              </a:rPr>
              <a:t>    </a:t>
            </a:r>
          </a:p>
          <a:p>
            <a:endParaRPr lang="en-US" sz="1600" dirty="0" smtClean="0">
              <a:latin typeface="Arial"/>
              <a:cs typeface="Arial"/>
            </a:endParaRPr>
          </a:p>
          <a:p>
            <a:r>
              <a:rPr lang="en-US" sz="1600" dirty="0" smtClean="0">
                <a:latin typeface="Arial"/>
                <a:cs typeface="Arial"/>
              </a:rPr>
              <a:t>he </a:t>
            </a:r>
            <a:r>
              <a:rPr lang="en-US" sz="1600" dirty="0">
                <a:latin typeface="Arial"/>
                <a:cs typeface="Arial"/>
              </a:rPr>
              <a:t>can </a:t>
            </a:r>
            <a:r>
              <a:rPr lang="en-US" sz="1600" u="sng" dirty="0">
                <a:uFill>
                  <a:solidFill>
                    <a:srgbClr val="42DA00"/>
                  </a:solidFill>
                </a:uFill>
                <a:latin typeface="Arial"/>
                <a:cs typeface="Arial"/>
              </a:rPr>
              <a:t>occasionally</a:t>
            </a:r>
            <a:r>
              <a:rPr lang="en-US" sz="1600" dirty="0">
                <a:latin typeface="Arial"/>
                <a:cs typeface="Arial"/>
              </a:rPr>
              <a:t> </a:t>
            </a:r>
            <a:r>
              <a:rPr lang="en-US" sz="1600" u="sng" dirty="0">
                <a:uFill>
                  <a:solidFill>
                    <a:srgbClr val="1512FF"/>
                  </a:solidFill>
                </a:uFill>
                <a:latin typeface="Arial"/>
                <a:cs typeface="Arial"/>
              </a:rPr>
              <a:t>stoop</a:t>
            </a:r>
            <a:r>
              <a:rPr lang="en-US" sz="1600" dirty="0">
                <a:latin typeface="Arial"/>
                <a:cs typeface="Arial"/>
              </a:rPr>
              <a:t> and </a:t>
            </a:r>
            <a:r>
              <a:rPr lang="en-US" sz="1600" u="sng" dirty="0" smtClean="0">
                <a:uFill>
                  <a:solidFill>
                    <a:srgbClr val="1512FF"/>
                  </a:solidFill>
                </a:uFill>
                <a:latin typeface="Arial"/>
                <a:cs typeface="Arial"/>
              </a:rPr>
              <a:t>kneel</a:t>
            </a:r>
            <a:endParaRPr lang="en-US" sz="1600" dirty="0">
              <a:latin typeface="Arial"/>
              <a:cs typeface="Arial"/>
            </a:endParaRPr>
          </a:p>
          <a:p>
            <a:endParaRPr lang="en-US" sz="1600" dirty="0">
              <a:latin typeface="Arial"/>
              <a:cs typeface="Arial"/>
            </a:endParaRPr>
          </a:p>
          <a:p>
            <a:endParaRPr lang="en-US" sz="1600" dirty="0">
              <a:latin typeface="Arial"/>
              <a:cs typeface="Arial"/>
            </a:endParaRPr>
          </a:p>
          <a:p>
            <a:r>
              <a:rPr lang="en-US" sz="1600" dirty="0">
                <a:latin typeface="Arial"/>
                <a:cs typeface="Arial"/>
              </a:rPr>
              <a:t>must </a:t>
            </a:r>
            <a:r>
              <a:rPr lang="en-US" sz="1600" u="sng" dirty="0">
                <a:uFill>
                  <a:solidFill>
                    <a:srgbClr val="42DA00"/>
                  </a:solidFill>
                </a:uFill>
                <a:latin typeface="Arial"/>
                <a:cs typeface="Arial"/>
              </a:rPr>
              <a:t>never</a:t>
            </a:r>
            <a:r>
              <a:rPr lang="en-US" sz="1600" dirty="0">
                <a:latin typeface="Arial"/>
                <a:cs typeface="Arial"/>
              </a:rPr>
              <a:t> </a:t>
            </a:r>
            <a:r>
              <a:rPr lang="en-US" sz="1600" u="sng" dirty="0" smtClean="0">
                <a:uFill>
                  <a:solidFill>
                    <a:srgbClr val="0000FF"/>
                  </a:solidFill>
                </a:uFill>
                <a:latin typeface="Arial"/>
                <a:cs typeface="Arial"/>
              </a:rPr>
              <a:t>crawl</a:t>
            </a:r>
          </a:p>
        </p:txBody>
      </p:sp>
      <p:sp>
        <p:nvSpPr>
          <p:cNvPr id="30" name="Freeform 29"/>
          <p:cNvSpPr/>
          <p:nvPr/>
        </p:nvSpPr>
        <p:spPr>
          <a:xfrm flipV="1">
            <a:off x="5965185" y="3284875"/>
            <a:ext cx="2314937" cy="338998"/>
          </a:xfrm>
          <a:custGeom>
            <a:avLst/>
            <a:gdLst>
              <a:gd name="connsiteX0" fmla="*/ 2314937 w 2314937"/>
              <a:gd name="connsiteY0" fmla="*/ 410124 h 410124"/>
              <a:gd name="connsiteX1" fmla="*/ 1216995 w 2314937"/>
              <a:gd name="connsiteY1" fmla="*/ 0 h 410124"/>
              <a:gd name="connsiteX2" fmla="*/ 0 w 2314937"/>
              <a:gd name="connsiteY2" fmla="*/ 410124 h 410124"/>
            </a:gdLst>
            <a:ahLst/>
            <a:cxnLst>
              <a:cxn ang="0">
                <a:pos x="connsiteX0" y="connsiteY0"/>
              </a:cxn>
              <a:cxn ang="0">
                <a:pos x="connsiteX1" y="connsiteY1"/>
              </a:cxn>
              <a:cxn ang="0">
                <a:pos x="connsiteX2" y="connsiteY2"/>
              </a:cxn>
            </a:cxnLst>
            <a:rect l="l" t="t" r="r" b="b"/>
            <a:pathLst>
              <a:path w="2314937" h="410124">
                <a:moveTo>
                  <a:pt x="2314937" y="410124"/>
                </a:moveTo>
                <a:cubicBezTo>
                  <a:pt x="1958877" y="205062"/>
                  <a:pt x="1602818" y="0"/>
                  <a:pt x="1216995" y="0"/>
                </a:cubicBezTo>
                <a:cubicBezTo>
                  <a:pt x="831172" y="0"/>
                  <a:pt x="0" y="410124"/>
                  <a:pt x="0" y="410124"/>
                </a:cubicBezTo>
              </a:path>
            </a:pathLst>
          </a:custGeom>
          <a:ln w="9525" cmpd="sng">
            <a:solidFill>
              <a:schemeClr val="tx2"/>
            </a:solidFill>
            <a:tailEnd type="arrow"/>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p>
        </p:txBody>
      </p:sp>
      <p:sp>
        <p:nvSpPr>
          <p:cNvPr id="31" name="Freeform 30"/>
          <p:cNvSpPr/>
          <p:nvPr/>
        </p:nvSpPr>
        <p:spPr>
          <a:xfrm flipV="1">
            <a:off x="5648447" y="4035905"/>
            <a:ext cx="1837246" cy="178057"/>
          </a:xfrm>
          <a:custGeom>
            <a:avLst/>
            <a:gdLst>
              <a:gd name="connsiteX0" fmla="*/ 2314937 w 2314937"/>
              <a:gd name="connsiteY0" fmla="*/ 410124 h 410124"/>
              <a:gd name="connsiteX1" fmla="*/ 1216995 w 2314937"/>
              <a:gd name="connsiteY1" fmla="*/ 0 h 410124"/>
              <a:gd name="connsiteX2" fmla="*/ 0 w 2314937"/>
              <a:gd name="connsiteY2" fmla="*/ 410124 h 410124"/>
            </a:gdLst>
            <a:ahLst/>
            <a:cxnLst>
              <a:cxn ang="0">
                <a:pos x="connsiteX0" y="connsiteY0"/>
              </a:cxn>
              <a:cxn ang="0">
                <a:pos x="connsiteX1" y="connsiteY1"/>
              </a:cxn>
              <a:cxn ang="0">
                <a:pos x="connsiteX2" y="connsiteY2"/>
              </a:cxn>
            </a:cxnLst>
            <a:rect l="l" t="t" r="r" b="b"/>
            <a:pathLst>
              <a:path w="2314937" h="410124">
                <a:moveTo>
                  <a:pt x="2314937" y="410124"/>
                </a:moveTo>
                <a:cubicBezTo>
                  <a:pt x="1958877" y="205062"/>
                  <a:pt x="1602818" y="0"/>
                  <a:pt x="1216995" y="0"/>
                </a:cubicBezTo>
                <a:cubicBezTo>
                  <a:pt x="831172" y="0"/>
                  <a:pt x="0" y="410124"/>
                  <a:pt x="0" y="410124"/>
                </a:cubicBezTo>
              </a:path>
            </a:pathLst>
          </a:custGeom>
          <a:ln w="9525" cmpd="sng">
            <a:solidFill>
              <a:schemeClr val="tx2"/>
            </a:solidFill>
            <a:tailEnd type="arrow"/>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p>
        </p:txBody>
      </p:sp>
      <p:sp>
        <p:nvSpPr>
          <p:cNvPr id="32" name="Freeform 31"/>
          <p:cNvSpPr/>
          <p:nvPr/>
        </p:nvSpPr>
        <p:spPr>
          <a:xfrm>
            <a:off x="5627867" y="3623874"/>
            <a:ext cx="939203" cy="152400"/>
          </a:xfrm>
          <a:custGeom>
            <a:avLst/>
            <a:gdLst>
              <a:gd name="connsiteX0" fmla="*/ 2314937 w 2314937"/>
              <a:gd name="connsiteY0" fmla="*/ 410124 h 410124"/>
              <a:gd name="connsiteX1" fmla="*/ 1216995 w 2314937"/>
              <a:gd name="connsiteY1" fmla="*/ 0 h 410124"/>
              <a:gd name="connsiteX2" fmla="*/ 0 w 2314937"/>
              <a:gd name="connsiteY2" fmla="*/ 410124 h 410124"/>
            </a:gdLst>
            <a:ahLst/>
            <a:cxnLst>
              <a:cxn ang="0">
                <a:pos x="connsiteX0" y="connsiteY0"/>
              </a:cxn>
              <a:cxn ang="0">
                <a:pos x="connsiteX1" y="connsiteY1"/>
              </a:cxn>
              <a:cxn ang="0">
                <a:pos x="connsiteX2" y="connsiteY2"/>
              </a:cxn>
            </a:cxnLst>
            <a:rect l="l" t="t" r="r" b="b"/>
            <a:pathLst>
              <a:path w="2314937" h="410124">
                <a:moveTo>
                  <a:pt x="2314937" y="410124"/>
                </a:moveTo>
                <a:cubicBezTo>
                  <a:pt x="1958877" y="205062"/>
                  <a:pt x="1602818" y="0"/>
                  <a:pt x="1216995" y="0"/>
                </a:cubicBezTo>
                <a:cubicBezTo>
                  <a:pt x="831172" y="0"/>
                  <a:pt x="0" y="410124"/>
                  <a:pt x="0" y="410124"/>
                </a:cubicBezTo>
              </a:path>
            </a:pathLst>
          </a:custGeom>
          <a:ln w="9525" cmpd="sng">
            <a:solidFill>
              <a:schemeClr val="tx2"/>
            </a:solidFill>
            <a:tailEnd type="arrow"/>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p>
        </p:txBody>
      </p:sp>
      <p:sp>
        <p:nvSpPr>
          <p:cNvPr id="33" name="Freeform 32"/>
          <p:cNvSpPr/>
          <p:nvPr/>
        </p:nvSpPr>
        <p:spPr>
          <a:xfrm>
            <a:off x="5264828" y="4391003"/>
            <a:ext cx="542358" cy="129717"/>
          </a:xfrm>
          <a:custGeom>
            <a:avLst/>
            <a:gdLst>
              <a:gd name="connsiteX0" fmla="*/ 2314937 w 2314937"/>
              <a:gd name="connsiteY0" fmla="*/ 410124 h 410124"/>
              <a:gd name="connsiteX1" fmla="*/ 1216995 w 2314937"/>
              <a:gd name="connsiteY1" fmla="*/ 0 h 410124"/>
              <a:gd name="connsiteX2" fmla="*/ 0 w 2314937"/>
              <a:gd name="connsiteY2" fmla="*/ 410124 h 410124"/>
            </a:gdLst>
            <a:ahLst/>
            <a:cxnLst>
              <a:cxn ang="0">
                <a:pos x="connsiteX0" y="connsiteY0"/>
              </a:cxn>
              <a:cxn ang="0">
                <a:pos x="connsiteX1" y="connsiteY1"/>
              </a:cxn>
              <a:cxn ang="0">
                <a:pos x="connsiteX2" y="connsiteY2"/>
              </a:cxn>
            </a:cxnLst>
            <a:rect l="l" t="t" r="r" b="b"/>
            <a:pathLst>
              <a:path w="2314937" h="410124">
                <a:moveTo>
                  <a:pt x="2314937" y="410124"/>
                </a:moveTo>
                <a:cubicBezTo>
                  <a:pt x="1958877" y="205062"/>
                  <a:pt x="1602818" y="0"/>
                  <a:pt x="1216995" y="0"/>
                </a:cubicBezTo>
                <a:cubicBezTo>
                  <a:pt x="831172" y="0"/>
                  <a:pt x="0" y="410124"/>
                  <a:pt x="0" y="410124"/>
                </a:cubicBezTo>
              </a:path>
            </a:pathLst>
          </a:custGeom>
          <a:ln w="9525" cmpd="sng">
            <a:solidFill>
              <a:schemeClr val="tx2"/>
            </a:solidFill>
            <a:tailEnd type="arrow"/>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p>
        </p:txBody>
      </p:sp>
      <p:cxnSp>
        <p:nvCxnSpPr>
          <p:cNvPr id="35" name="Straight Arrow Connector 34"/>
          <p:cNvCxnSpPr/>
          <p:nvPr/>
        </p:nvCxnSpPr>
        <p:spPr>
          <a:xfrm flipH="1">
            <a:off x="4516520" y="2220847"/>
            <a:ext cx="13228" cy="773785"/>
          </a:xfrm>
          <a:prstGeom prst="straightConnector1">
            <a:avLst/>
          </a:prstGeom>
          <a:ln w="28575" cmpd="sng">
            <a:solidFill>
              <a:schemeClr val="tx2"/>
            </a:solidFill>
            <a:tailEnd type="arrow" w="lg" len="med"/>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516520" y="558852"/>
            <a:ext cx="4472787" cy="584776"/>
          </a:xfrm>
          <a:prstGeom prst="rect">
            <a:avLst/>
          </a:prstGeom>
          <a:noFill/>
        </p:spPr>
        <p:txBody>
          <a:bodyPr wrap="square" rtlCol="0">
            <a:spAutoFit/>
          </a:bodyPr>
          <a:lstStyle/>
          <a:p>
            <a:pPr algn="r"/>
            <a:r>
              <a:rPr lang="en-US" sz="1600" i="1" u="sng" dirty="0" smtClean="0">
                <a:solidFill>
                  <a:schemeClr val="tx2"/>
                </a:solidFill>
              </a:rPr>
              <a:t>Example</a:t>
            </a:r>
            <a:r>
              <a:rPr lang="en-US" sz="1600" i="1" dirty="0" smtClean="0">
                <a:solidFill>
                  <a:schemeClr val="tx2"/>
                </a:solidFill>
              </a:rPr>
              <a:t>: A hearing decision, including its RFC, are converted from an image into text:</a:t>
            </a:r>
            <a:endParaRPr lang="en-US" sz="1600" i="1" dirty="0">
              <a:solidFill>
                <a:schemeClr val="tx2"/>
              </a:solidFill>
            </a:endParaRPr>
          </a:p>
        </p:txBody>
      </p:sp>
      <p:sp>
        <p:nvSpPr>
          <p:cNvPr id="54" name="TextBox 53"/>
          <p:cNvSpPr txBox="1"/>
          <p:nvPr/>
        </p:nvSpPr>
        <p:spPr>
          <a:xfrm>
            <a:off x="4635749" y="2348594"/>
            <a:ext cx="4359434" cy="584776"/>
          </a:xfrm>
          <a:prstGeom prst="rect">
            <a:avLst/>
          </a:prstGeom>
          <a:noFill/>
        </p:spPr>
        <p:txBody>
          <a:bodyPr wrap="square" rtlCol="0">
            <a:spAutoFit/>
          </a:bodyPr>
          <a:lstStyle/>
          <a:p>
            <a:pPr algn="r"/>
            <a:r>
              <a:rPr lang="en-US" sz="1600" i="1" dirty="0" smtClean="0">
                <a:solidFill>
                  <a:srgbClr val="D2533C"/>
                </a:solidFill>
              </a:rPr>
              <a:t>.. The computer analyzes the text’s meaning - dividing sentences, forming associations, etc..</a:t>
            </a:r>
            <a:endParaRPr lang="en-US" sz="1600" i="1" dirty="0">
              <a:solidFill>
                <a:srgbClr val="D2533C"/>
              </a:solidFill>
            </a:endParaRPr>
          </a:p>
        </p:txBody>
      </p:sp>
      <p:sp>
        <p:nvSpPr>
          <p:cNvPr id="55" name="TextBox 54"/>
          <p:cNvSpPr txBox="1"/>
          <p:nvPr/>
        </p:nvSpPr>
        <p:spPr>
          <a:xfrm>
            <a:off x="4391766" y="4920101"/>
            <a:ext cx="4603417" cy="584776"/>
          </a:xfrm>
          <a:prstGeom prst="rect">
            <a:avLst/>
          </a:prstGeom>
          <a:noFill/>
        </p:spPr>
        <p:txBody>
          <a:bodyPr wrap="square" rtlCol="0">
            <a:spAutoFit/>
          </a:bodyPr>
          <a:lstStyle/>
          <a:p>
            <a:pPr algn="r"/>
            <a:r>
              <a:rPr lang="en-US" sz="1600" i="1" dirty="0" smtClean="0">
                <a:solidFill>
                  <a:srgbClr val="D2533C"/>
                </a:solidFill>
              </a:rPr>
              <a:t>… finally, the computer outputs what it’s learned as data we can use, such as Excel data.</a:t>
            </a:r>
            <a:endParaRPr lang="en-US" sz="1600" i="1" dirty="0">
              <a:solidFill>
                <a:srgbClr val="D2533C"/>
              </a:solidFill>
            </a:endParaRPr>
          </a:p>
        </p:txBody>
      </p:sp>
      <p:cxnSp>
        <p:nvCxnSpPr>
          <p:cNvPr id="61" name="Straight Arrow Connector 60"/>
          <p:cNvCxnSpPr/>
          <p:nvPr/>
        </p:nvCxnSpPr>
        <p:spPr>
          <a:xfrm>
            <a:off x="4516520" y="4810514"/>
            <a:ext cx="0" cy="842744"/>
          </a:xfrm>
          <a:prstGeom prst="straightConnector1">
            <a:avLst/>
          </a:prstGeom>
          <a:ln w="28575" cmpd="sng">
            <a:solidFill>
              <a:schemeClr val="tx2"/>
            </a:solidFill>
            <a:tailEnd type="arrow" w="lg" len="med"/>
          </a:ln>
        </p:spPr>
        <p:style>
          <a:lnRef idx="2">
            <a:schemeClr val="accent1"/>
          </a:lnRef>
          <a:fillRef idx="0">
            <a:schemeClr val="accent1"/>
          </a:fillRef>
          <a:effectRef idx="1">
            <a:schemeClr val="accent1"/>
          </a:effectRef>
          <a:fontRef idx="minor">
            <a:schemeClr val="tx1"/>
          </a:fontRef>
        </p:style>
      </p:cxnSp>
      <p:pic>
        <p:nvPicPr>
          <p:cNvPr id="64" name="Picture 63" descr="Screen Shot 2015-06-13 at 12.47.05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91766" y="5653258"/>
            <a:ext cx="4594148" cy="723900"/>
          </a:xfrm>
          <a:prstGeom prst="rect">
            <a:avLst/>
          </a:prstGeom>
          <a:ln w="12700" cmpd="sng">
            <a:solidFill>
              <a:schemeClr val="tx2">
                <a:alpha val="50000"/>
              </a:schemeClr>
            </a:solidFill>
          </a:ln>
        </p:spPr>
      </p:pic>
    </p:spTree>
    <p:extLst>
      <p:ext uri="{BB962C8B-B14F-4D97-AF65-F5344CB8AC3E}">
        <p14:creationId xmlns:p14="http://schemas.microsoft.com/office/powerpoint/2010/main" xmlns="" val="3452488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26" y="407046"/>
            <a:ext cx="8229600" cy="990600"/>
          </a:xfrm>
        </p:spPr>
        <p:txBody>
          <a:bodyPr>
            <a:noAutofit/>
          </a:bodyPr>
          <a:lstStyle/>
          <a:p>
            <a:r>
              <a:rPr lang="en-US" sz="3200" dirty="0" smtClean="0"/>
              <a:t>Natural Language Processing Algorithms: An Example of These New Technologies In Action</a:t>
            </a:r>
            <a:endParaRPr lang="en-US" sz="3200" dirty="0"/>
          </a:p>
        </p:txBody>
      </p:sp>
      <p:sp>
        <p:nvSpPr>
          <p:cNvPr id="3" name="Content Placeholder 2"/>
          <p:cNvSpPr>
            <a:spLocks noGrp="1"/>
          </p:cNvSpPr>
          <p:nvPr>
            <p:ph idx="1"/>
          </p:nvPr>
        </p:nvSpPr>
        <p:spPr>
          <a:xfrm>
            <a:off x="457200" y="1494253"/>
            <a:ext cx="8229600" cy="1020348"/>
          </a:xfrm>
        </p:spPr>
        <p:txBody>
          <a:bodyPr>
            <a:normAutofit lnSpcReduction="10000"/>
          </a:bodyPr>
          <a:lstStyle/>
          <a:p>
            <a:pPr marL="0" indent="0">
              <a:spcBef>
                <a:spcPts val="0"/>
              </a:spcBef>
              <a:spcAft>
                <a:spcPts val="300"/>
              </a:spcAft>
              <a:buNone/>
            </a:pPr>
            <a:r>
              <a:rPr lang="en-US" sz="2000" u="sng" dirty="0" smtClean="0"/>
              <a:t>Feature 1: Extracts New Data</a:t>
            </a:r>
            <a:endParaRPr lang="en-US" sz="1600" dirty="0" smtClean="0"/>
          </a:p>
          <a:p>
            <a:pPr marL="0" indent="0">
              <a:spcBef>
                <a:spcPts val="0"/>
              </a:spcBef>
              <a:spcAft>
                <a:spcPts val="300"/>
              </a:spcAft>
              <a:buNone/>
            </a:pPr>
            <a:r>
              <a:rPr lang="en-US" sz="1800" dirty="0" smtClean="0"/>
              <a:t>Our Natural Language Process algorithms extract a range of previously unavailable/incomplete data from the text of hearing decisions.  Some highlights:</a:t>
            </a:r>
          </a:p>
          <a:p>
            <a:pPr>
              <a:spcAft>
                <a:spcPts val="300"/>
              </a:spcAft>
            </a:pPr>
            <a:endParaRPr lang="en-US" sz="1600" dirty="0" smtClean="0"/>
          </a:p>
          <a:p>
            <a:pPr>
              <a:spcAft>
                <a:spcPts val="300"/>
              </a:spcAft>
            </a:pPr>
            <a:endParaRPr lang="en-US" sz="1600" dirty="0" smtClean="0"/>
          </a:p>
          <a:p>
            <a:pPr>
              <a:spcAft>
                <a:spcPts val="300"/>
              </a:spcAft>
            </a:pPr>
            <a:endParaRPr lang="en-US" sz="1600" dirty="0" smtClean="0"/>
          </a:p>
          <a:p>
            <a:pPr>
              <a:spcAft>
                <a:spcPts val="300"/>
              </a:spcAft>
            </a:pPr>
            <a:endParaRPr lang="en-US" sz="1600" dirty="0" smtClean="0"/>
          </a:p>
          <a:p>
            <a:pPr marL="0" indent="0">
              <a:spcAft>
                <a:spcPts val="300"/>
              </a:spcAft>
              <a:buNone/>
            </a:pPr>
            <a:endParaRPr lang="en-US" sz="1600" dirty="0" smtClean="0"/>
          </a:p>
          <a:p>
            <a:pPr marL="0" indent="0">
              <a:spcAft>
                <a:spcPts val="300"/>
              </a:spcAft>
              <a:buNone/>
            </a:pPr>
            <a:endParaRPr lang="en-US" sz="1600" dirty="0" smtClean="0"/>
          </a:p>
          <a:p>
            <a:pPr marL="0" indent="0">
              <a:spcAft>
                <a:spcPts val="400"/>
              </a:spcAft>
              <a:buNone/>
            </a:pPr>
            <a:endParaRPr lang="en-US" sz="16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600"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2437989468"/>
              </p:ext>
            </p:extLst>
          </p:nvPr>
        </p:nvGraphicFramePr>
        <p:xfrm>
          <a:off x="560320" y="2523403"/>
          <a:ext cx="7615980" cy="2580640"/>
        </p:xfrm>
        <a:graphic>
          <a:graphicData uri="http://schemas.openxmlformats.org/drawingml/2006/table">
            <a:tbl>
              <a:tblPr firstRow="1" bandRow="1">
                <a:tableStyleId>{5C22544A-7EE6-4342-B048-85BDC9FD1C3A}</a:tableStyleId>
              </a:tblPr>
              <a:tblGrid>
                <a:gridCol w="4440871"/>
                <a:gridCol w="1656037"/>
                <a:gridCol w="1519072"/>
              </a:tblGrid>
              <a:tr h="370840">
                <a:tc>
                  <a:txBody>
                    <a:bodyPr/>
                    <a:lstStyle/>
                    <a:p>
                      <a:r>
                        <a:rPr lang="en-US" sz="1600" b="0" dirty="0" smtClean="0"/>
                        <a:t>Data Item</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t>SSA</a:t>
                      </a:r>
                      <a:r>
                        <a:rPr lang="en-US" sz="1600" b="0" baseline="0" dirty="0" smtClean="0"/>
                        <a:t> Data Now</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baseline="0" dirty="0" smtClean="0"/>
                        <a:t>Our NLP</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500" dirty="0" smtClean="0"/>
                        <a:t>Step 3 Listing Numbers Met/Equaled</a:t>
                      </a:r>
                      <a:endParaRPr lang="en-US" sz="15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i="1" dirty="0" smtClean="0"/>
                        <a:t>None</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kern="1200" dirty="0" smtClean="0">
                          <a:solidFill>
                            <a:schemeClr val="dk1"/>
                          </a:solidFill>
                          <a:effectLst/>
                          <a:latin typeface="Zapf Dingbats"/>
                          <a:ea typeface="+mn-ea"/>
                          <a:cs typeface="+mn-cs"/>
                        </a:rPr>
                        <a:t>✓</a:t>
                      </a:r>
                      <a:r>
                        <a:rPr lang="en-US" sz="1600" dirty="0" smtClean="0">
                          <a:effectLst/>
                        </a:rPr>
                        <a:t> </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500" dirty="0" smtClean="0"/>
                        <a:t>Step 5 Medical-Vocational</a:t>
                      </a:r>
                      <a:r>
                        <a:rPr lang="en-US" sz="1500" baseline="0" dirty="0" smtClean="0"/>
                        <a:t> Rules</a:t>
                      </a:r>
                      <a:endParaRPr lang="en-US" sz="15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1" dirty="0" smtClean="0"/>
                        <a:t>None</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kern="1200" dirty="0" smtClean="0">
                          <a:solidFill>
                            <a:schemeClr val="dk1"/>
                          </a:solidFill>
                          <a:effectLst/>
                          <a:latin typeface="Zapf Dingbats"/>
                          <a:ea typeface="+mn-ea"/>
                          <a:cs typeface="+mn-cs"/>
                        </a:rPr>
                        <a:t>✓</a:t>
                      </a:r>
                      <a:r>
                        <a:rPr lang="en-US" sz="1600" dirty="0" smtClean="0">
                          <a:effectLst/>
                        </a:rPr>
                        <a:t> </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500" dirty="0" smtClean="0"/>
                        <a:t>Residual Functional Capacity </a:t>
                      </a:r>
                      <a:r>
                        <a:rPr lang="en-US" sz="1500" baseline="0" dirty="0" smtClean="0"/>
                        <a:t>Limitations </a:t>
                      </a:r>
                    </a:p>
                    <a:p>
                      <a:r>
                        <a:rPr lang="en-US" sz="1500" baseline="0" dirty="0" smtClean="0"/>
                        <a:t>(‘lift 20 pounds total’; ‘no stooping’, etc.)</a:t>
                      </a:r>
                      <a:endParaRPr lang="en-US" sz="15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i="1" dirty="0" smtClean="0"/>
                        <a:t>None</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kern="1200" dirty="0" smtClean="0">
                          <a:solidFill>
                            <a:schemeClr val="dk1"/>
                          </a:solidFill>
                          <a:effectLst/>
                          <a:latin typeface="Zapf Dingbats"/>
                          <a:ea typeface="+mn-ea"/>
                          <a:cs typeface="+mn-cs"/>
                        </a:rPr>
                        <a:t>✓</a:t>
                      </a:r>
                      <a:r>
                        <a:rPr lang="en-US" sz="1600" dirty="0" smtClean="0">
                          <a:effectLst/>
                        </a:rPr>
                        <a:t> </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500" dirty="0" smtClean="0"/>
                        <a:t>Source Names Noted </a:t>
                      </a:r>
                      <a:r>
                        <a:rPr lang="en-US" sz="1500" baseline="0" dirty="0" smtClean="0"/>
                        <a:t>by the Adjudicator </a:t>
                      </a:r>
                    </a:p>
                    <a:p>
                      <a:r>
                        <a:rPr lang="en-US" sz="1500" dirty="0" smtClean="0">
                          <a:effectLst/>
                        </a:rPr>
                        <a:t>(</a:t>
                      </a:r>
                      <a:r>
                        <a:rPr lang="en-US" sz="1500" u="none" dirty="0" smtClean="0">
                          <a:effectLst/>
                        </a:rPr>
                        <a:t>‘</a:t>
                      </a:r>
                      <a:r>
                        <a:rPr lang="en-US" sz="1500" b="0" i="1" u="none" dirty="0" smtClean="0">
                          <a:effectLst/>
                          <a:uFillTx/>
                        </a:rPr>
                        <a:t>Robert Stevens, M.D.</a:t>
                      </a:r>
                      <a:r>
                        <a:rPr lang="en-US" sz="1500" u="none" dirty="0" smtClean="0">
                          <a:effectLst/>
                        </a:rPr>
                        <a:t>, </a:t>
                      </a:r>
                      <a:r>
                        <a:rPr lang="en-US" sz="1500" u="none" dirty="0" smtClean="0"/>
                        <a:t>opined</a:t>
                      </a:r>
                      <a:r>
                        <a:rPr lang="en-US" sz="1500" dirty="0" smtClean="0"/>
                        <a:t>…’)</a:t>
                      </a:r>
                      <a:endParaRPr lang="en-US" sz="15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1" dirty="0" smtClean="0"/>
                        <a:t>None</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kern="1200" dirty="0" smtClean="0">
                          <a:solidFill>
                            <a:schemeClr val="dk1"/>
                          </a:solidFill>
                          <a:effectLst/>
                          <a:latin typeface="Zapf Dingbats"/>
                          <a:ea typeface="+mn-ea"/>
                          <a:cs typeface="+mn-cs"/>
                        </a:rPr>
                        <a:t>✓</a:t>
                      </a:r>
                      <a:r>
                        <a:rPr lang="en-US" sz="1600" dirty="0" smtClean="0">
                          <a:effectLst/>
                        </a:rPr>
                        <a:t> </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500" dirty="0" smtClean="0"/>
                        <a:t>Step</a:t>
                      </a:r>
                      <a:r>
                        <a:rPr lang="en-US" sz="1500" baseline="0" dirty="0" smtClean="0"/>
                        <a:t> 2 Severe/Non-Severe Impairments</a:t>
                      </a:r>
                      <a:endParaRPr lang="en-US" sz="15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1" dirty="0" smtClean="0"/>
                        <a:t>Limited (Max: 2)</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kern="1200" dirty="0" smtClean="0">
                          <a:solidFill>
                            <a:schemeClr val="dk1"/>
                          </a:solidFill>
                          <a:effectLst/>
                          <a:latin typeface="Zapf Dingbats"/>
                          <a:ea typeface="+mn-ea"/>
                          <a:cs typeface="+mn-cs"/>
                        </a:rPr>
                        <a:t>✓</a:t>
                      </a:r>
                      <a:r>
                        <a:rPr lang="en-US" sz="1600" dirty="0" smtClean="0">
                          <a:effectLst/>
                        </a:rPr>
                        <a:t> </a:t>
                      </a:r>
                      <a:r>
                        <a:rPr lang="en-US" sz="1600" i="1" dirty="0" smtClean="0"/>
                        <a:t>(All)</a:t>
                      </a:r>
                      <a:endParaRPr lang="en-US" sz="16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11" name="Curved Connector 10"/>
          <p:cNvCxnSpPr/>
          <p:nvPr/>
        </p:nvCxnSpPr>
        <p:spPr>
          <a:xfrm rot="16200000" flipH="1">
            <a:off x="744450" y="5206258"/>
            <a:ext cx="342017" cy="137583"/>
          </a:xfrm>
          <a:prstGeom prst="curvedConnector3">
            <a:avLst>
              <a:gd name="adj1" fmla="val 50000"/>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45526" y="5446058"/>
            <a:ext cx="3316239" cy="1169551"/>
          </a:xfrm>
          <a:prstGeom prst="rect">
            <a:avLst/>
          </a:prstGeom>
          <a:noFill/>
        </p:spPr>
        <p:txBody>
          <a:bodyPr wrap="square" rtlCol="0">
            <a:spAutoFit/>
          </a:bodyPr>
          <a:lstStyle/>
          <a:p>
            <a:r>
              <a:rPr lang="en-US" sz="1400" i="1" dirty="0" smtClean="0">
                <a:solidFill>
                  <a:schemeClr val="tx2"/>
                </a:solidFill>
              </a:rPr>
              <a:t>An example: Our natural language processing captured ~284 cases where fibromyalgia was a severe MDI in the decision text but that information was not captured by CPMS:</a:t>
            </a:r>
            <a:endParaRPr lang="en-US" sz="1400" i="1" dirty="0">
              <a:solidFill>
                <a:schemeClr val="tx2"/>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1765" y="5446058"/>
            <a:ext cx="4614535" cy="1140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4719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Civil Actions</a:t>
            </a:r>
          </a:p>
        </p:txBody>
      </p:sp>
      <p:sp>
        <p:nvSpPr>
          <p:cNvPr id="4" name="Slide Number Placeholder 3"/>
          <p:cNvSpPr>
            <a:spLocks noGrp="1"/>
          </p:cNvSpPr>
          <p:nvPr>
            <p:ph type="sldNum" sz="quarter" idx="12"/>
          </p:nvPr>
        </p:nvSpPr>
        <p:spPr/>
        <p:txBody>
          <a:bodyPr>
            <a:normAutofit/>
          </a:bodyPr>
          <a:lstStyle/>
          <a:p>
            <a:pPr>
              <a:defRPr/>
            </a:pPr>
            <a:fld id="{79148FB9-41BE-4F94-A600-1802F0EE0632}" type="slidenum">
              <a:rPr lang="en-US" smtClean="0"/>
              <a:pPr>
                <a:defRPr/>
              </a:pPr>
              <a:t>4</a:t>
            </a:fld>
            <a:endParaRPr lang="en-US" dirty="0"/>
          </a:p>
        </p:txBody>
      </p:sp>
      <p:sp>
        <p:nvSpPr>
          <p:cNvPr id="47107" name="Content Placeholder 2"/>
          <p:cNvSpPr>
            <a:spLocks noGrp="1"/>
          </p:cNvSpPr>
          <p:nvPr>
            <p:ph sz="quarter" idx="1"/>
          </p:nvPr>
        </p:nvSpPr>
        <p:spPr/>
        <p:txBody>
          <a:bodyPr>
            <a:normAutofit lnSpcReduction="10000"/>
          </a:bodyPr>
          <a:lstStyle/>
          <a:p>
            <a:r>
              <a:rPr lang="en-US" sz="2700" dirty="0" smtClean="0"/>
              <a:t>The Appeals Council’s action is the last step of the administrative review process unless the Council issues an order of remand</a:t>
            </a:r>
          </a:p>
          <a:p>
            <a:pPr>
              <a:buFont typeface="Wingdings" pitchFamily="2" charset="2"/>
              <a:buNone/>
            </a:pPr>
            <a:endParaRPr lang="en-US" sz="2700" i="1" dirty="0" smtClean="0"/>
          </a:p>
          <a:p>
            <a:r>
              <a:rPr lang="en-US" sz="2700" dirty="0" smtClean="0"/>
              <a:t>An individual may file a civil action in federal court to seek judicial review of SSA’s final decision, usually an ALJ’s decision</a:t>
            </a:r>
          </a:p>
          <a:p>
            <a:pPr>
              <a:buFont typeface="Wingdings" pitchFamily="2" charset="2"/>
              <a:buNone/>
            </a:pPr>
            <a:endParaRPr lang="en-US" sz="2700" dirty="0" smtClean="0"/>
          </a:p>
          <a:p>
            <a:r>
              <a:rPr lang="en-US" sz="2700" dirty="0" smtClean="0"/>
              <a:t>The Appeals Council is responsible for </a:t>
            </a:r>
            <a:r>
              <a:rPr lang="en-US" sz="2800" dirty="0" smtClean="0"/>
              <a:t>producing </a:t>
            </a:r>
            <a:r>
              <a:rPr lang="en-US" sz="2800" dirty="0"/>
              <a:t>a certified copy of the administrative record</a:t>
            </a:r>
          </a:p>
          <a:p>
            <a:endParaRPr lang="en-US" dirty="0" smtClean="0"/>
          </a:p>
        </p:txBody>
      </p:sp>
    </p:spTree>
    <p:extLst>
      <p:ext uri="{BB962C8B-B14F-4D97-AF65-F5344CB8AC3E}">
        <p14:creationId xmlns:p14="http://schemas.microsoft.com/office/powerpoint/2010/main" xmlns="" val="1887139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26" y="407046"/>
            <a:ext cx="8229600" cy="990600"/>
          </a:xfrm>
        </p:spPr>
        <p:txBody>
          <a:bodyPr>
            <a:noAutofit/>
          </a:bodyPr>
          <a:lstStyle/>
          <a:p>
            <a:r>
              <a:rPr lang="en-US" sz="3200" dirty="0" smtClean="0"/>
              <a:t>The NLP Algorithms: An Example of These New Technologies In Action</a:t>
            </a:r>
            <a:endParaRPr lang="en-US" sz="3200" dirty="0"/>
          </a:p>
        </p:txBody>
      </p:sp>
      <p:sp>
        <p:nvSpPr>
          <p:cNvPr id="3" name="Content Placeholder 2"/>
          <p:cNvSpPr>
            <a:spLocks noGrp="1"/>
          </p:cNvSpPr>
          <p:nvPr>
            <p:ph idx="1"/>
          </p:nvPr>
        </p:nvSpPr>
        <p:spPr>
          <a:xfrm>
            <a:off x="457200" y="1494253"/>
            <a:ext cx="8229600" cy="1369972"/>
          </a:xfrm>
        </p:spPr>
        <p:txBody>
          <a:bodyPr>
            <a:normAutofit fontScale="92500" lnSpcReduction="20000"/>
          </a:bodyPr>
          <a:lstStyle/>
          <a:p>
            <a:pPr marL="0" indent="0">
              <a:spcBef>
                <a:spcPts val="0"/>
              </a:spcBef>
              <a:spcAft>
                <a:spcPts val="300"/>
              </a:spcAft>
              <a:buNone/>
            </a:pPr>
            <a:r>
              <a:rPr lang="en-US" sz="2000" u="sng" dirty="0" smtClean="0"/>
              <a:t>Feature 2: Real-Time Hearing Decision Quality Checks</a:t>
            </a:r>
            <a:endParaRPr lang="en-US" sz="1600" dirty="0" smtClean="0"/>
          </a:p>
          <a:p>
            <a:pPr marL="0" indent="0">
              <a:spcAft>
                <a:spcPts val="300"/>
              </a:spcAft>
              <a:buNone/>
            </a:pPr>
            <a:r>
              <a:rPr lang="en-US" sz="1800" dirty="0" smtClean="0"/>
              <a:t>Our Natural Language Processing algorithms can automatically detect a variety of errors/deficiencies present in hearing decisions.  This data can be used to alert decision writers to the errors in real-time, enabling them to correct them </a:t>
            </a:r>
            <a:r>
              <a:rPr lang="en-US" sz="1800" i="1" dirty="0" smtClean="0"/>
              <a:t>before</a:t>
            </a:r>
            <a:r>
              <a:rPr lang="en-US" sz="1800" dirty="0" smtClean="0"/>
              <a:t> decisions are issued:</a:t>
            </a:r>
          </a:p>
          <a:p>
            <a:pPr marL="0" indent="0">
              <a:spcAft>
                <a:spcPts val="300"/>
              </a:spcAft>
              <a:buNone/>
            </a:pPr>
            <a:endParaRPr lang="en-US" sz="1800" dirty="0"/>
          </a:p>
          <a:p>
            <a:pPr marL="0" indent="0">
              <a:spcAft>
                <a:spcPts val="300"/>
              </a:spcAft>
              <a:buNone/>
            </a:pPr>
            <a:endParaRPr lang="en-US" sz="1600" dirty="0" smtClean="0"/>
          </a:p>
          <a:p>
            <a:pPr>
              <a:spcAft>
                <a:spcPts val="300"/>
              </a:spcAft>
            </a:pPr>
            <a:endParaRPr lang="en-US" sz="1600" dirty="0" smtClean="0"/>
          </a:p>
          <a:p>
            <a:pPr marL="0" indent="0">
              <a:spcAft>
                <a:spcPts val="300"/>
              </a:spcAft>
              <a:buNone/>
            </a:pPr>
            <a:endParaRPr lang="en-US" sz="1600" dirty="0" smtClean="0"/>
          </a:p>
          <a:p>
            <a:pPr marL="0" indent="0">
              <a:spcAft>
                <a:spcPts val="300"/>
              </a:spcAft>
              <a:buNone/>
            </a:pPr>
            <a:endParaRPr lang="en-US" sz="1600" dirty="0" smtClean="0"/>
          </a:p>
          <a:p>
            <a:pPr marL="0" indent="0">
              <a:spcAft>
                <a:spcPts val="400"/>
              </a:spcAft>
              <a:buNone/>
            </a:pPr>
            <a:endParaRPr lang="en-US" sz="16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6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8683" y="3065931"/>
            <a:ext cx="7660541" cy="3348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Arrow Connector 4"/>
          <p:cNvCxnSpPr/>
          <p:nvPr/>
        </p:nvCxnSpPr>
        <p:spPr>
          <a:xfrm>
            <a:off x="1331259" y="2864225"/>
            <a:ext cx="242047" cy="45719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73306" y="2829420"/>
            <a:ext cx="3844322" cy="338554"/>
          </a:xfrm>
          <a:prstGeom prst="rect">
            <a:avLst/>
          </a:prstGeom>
          <a:noFill/>
        </p:spPr>
        <p:txBody>
          <a:bodyPr wrap="none" rtlCol="0">
            <a:spAutoFit/>
          </a:bodyPr>
          <a:lstStyle/>
          <a:p>
            <a:r>
              <a:rPr lang="en-US" sz="1600" i="1" dirty="0" smtClean="0">
                <a:solidFill>
                  <a:srgbClr val="C00000"/>
                </a:solidFill>
              </a:rPr>
              <a:t>Example of what an alert could look like:</a:t>
            </a:r>
            <a:endParaRPr lang="en-US" sz="1600" i="1" dirty="0">
              <a:solidFill>
                <a:srgbClr val="C00000"/>
              </a:solidFill>
            </a:endParaRPr>
          </a:p>
        </p:txBody>
      </p:sp>
    </p:spTree>
    <p:extLst>
      <p:ext uri="{BB962C8B-B14F-4D97-AF65-F5344CB8AC3E}">
        <p14:creationId xmlns:p14="http://schemas.microsoft.com/office/powerpoint/2010/main" xmlns="" val="3350950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Social Security Disability Adjudication</a:t>
            </a:r>
          </a:p>
        </p:txBody>
      </p:sp>
      <p:sp>
        <p:nvSpPr>
          <p:cNvPr id="5" name="Subtitle 4"/>
          <p:cNvSpPr>
            <a:spLocks noGrp="1"/>
          </p:cNvSpPr>
          <p:nvPr>
            <p:ph type="subTitle" idx="1"/>
          </p:nvPr>
        </p:nvSpPr>
        <p:spPr/>
        <p:txBody>
          <a:bodyPr/>
          <a:lstStyle/>
          <a:p>
            <a:r>
              <a:rPr lang="en-US" dirty="0"/>
              <a:t>Improving Policies and Procedures</a:t>
            </a:r>
          </a:p>
        </p:txBody>
      </p:sp>
    </p:spTree>
    <p:extLst>
      <p:ext uri="{BB962C8B-B14F-4D97-AF65-F5344CB8AC3E}">
        <p14:creationId xmlns:p14="http://schemas.microsoft.com/office/powerpoint/2010/main" xmlns="" val="3345950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762000"/>
            <a:ext cx="9146059" cy="6110416"/>
          </a:xfrm>
          <a:prstGeom prst="rect">
            <a:avLst/>
          </a:prstGeom>
          <a:solidFill>
            <a:srgbClr val="0000FF"/>
          </a:solidFill>
          <a:ln>
            <a:solidFill>
              <a:srgbClr val="1509B7"/>
            </a:solidFill>
          </a:ln>
          <a:effectLst/>
          <a:extLst/>
        </p:spPr>
      </p:pic>
      <p:sp>
        <p:nvSpPr>
          <p:cNvPr id="3" name="Rectangle 2"/>
          <p:cNvSpPr/>
          <p:nvPr/>
        </p:nvSpPr>
        <p:spPr>
          <a:xfrm>
            <a:off x="14416" y="6553200"/>
            <a:ext cx="9131642" cy="304800"/>
          </a:xfrm>
          <a:prstGeom prst="rect">
            <a:avLst/>
          </a:prstGeom>
          <a:solidFill>
            <a:srgbClr val="1509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228600"/>
            <a:ext cx="9144001"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CLUSTERING ANALYSIS HELPED VISUALIZE THE INCONNECTIVITY OF PIVOTAL POLICY ISSUES</a:t>
            </a:r>
            <a:endParaRPr lang="en-US" sz="1600" dirty="0"/>
          </a:p>
        </p:txBody>
      </p:sp>
      <p:sp>
        <p:nvSpPr>
          <p:cNvPr id="5" name="Rectangle 4"/>
          <p:cNvSpPr/>
          <p:nvPr/>
        </p:nvSpPr>
        <p:spPr>
          <a:xfrm>
            <a:off x="0" y="762000"/>
            <a:ext cx="9144000" cy="607541"/>
          </a:xfrm>
          <a:prstGeom prst="rect">
            <a:avLst/>
          </a:prstGeom>
          <a:solidFill>
            <a:srgbClr val="1509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24497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We Don’t Change Our Policies More Frequently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Our current practice is to mobilize and analyze data about a problem, determine if we can address it with training, and then progress through changes in sub-regulatory guidance, before moving on to regulatory or  legislative proposals</a:t>
            </a:r>
          </a:p>
          <a:p>
            <a:r>
              <a:rPr lang="en-US" dirty="0"/>
              <a:t>We publish changes to HALLEX and POMS, the operational instructions for disability adjudicators on an almost daily basis</a:t>
            </a:r>
          </a:p>
          <a:p>
            <a:r>
              <a:rPr lang="en-US" dirty="0"/>
              <a:t>Multiple Social Security Rulings are issued annually</a:t>
            </a:r>
          </a:p>
          <a:p>
            <a:r>
              <a:rPr lang="en-US" dirty="0"/>
              <a:t>Other types of changes require more extensive </a:t>
            </a:r>
            <a:r>
              <a:rPr lang="en-US" dirty="0" smtClean="0"/>
              <a:t>consideration by people external to SSA</a:t>
            </a:r>
            <a:endParaRPr lang="en-US" dirty="0"/>
          </a:p>
          <a:p>
            <a:endParaRPr lang="en-US" dirty="0"/>
          </a:p>
        </p:txBody>
      </p:sp>
    </p:spTree>
    <p:extLst>
      <p:ext uri="{BB962C8B-B14F-4D97-AF65-F5344CB8AC3E}">
        <p14:creationId xmlns:p14="http://schemas.microsoft.com/office/powerpoint/2010/main" xmlns="" val="1458645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685800"/>
          </a:xfrm>
        </p:spPr>
        <p:txBody>
          <a:bodyPr>
            <a:normAutofit fontScale="90000"/>
          </a:bodyPr>
          <a:lstStyle/>
          <a:p>
            <a:r>
              <a:rPr lang="en-US" dirty="0" smtClean="0"/>
              <a:t>ACUS Projects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18890896"/>
              </p:ext>
            </p:extLst>
          </p:nvPr>
        </p:nvGraphicFramePr>
        <p:xfrm>
          <a:off x="152400" y="685800"/>
          <a:ext cx="8839200" cy="5943600"/>
        </p:xfrm>
        <a:graphic>
          <a:graphicData uri="http://schemas.openxmlformats.org/drawingml/2006/table">
            <a:tbl>
              <a:tblPr firstRow="1" bandRow="1">
                <a:tableStyleId>{5C22544A-7EE6-4342-B048-85BDC9FD1C3A}</a:tableStyleId>
              </a:tblPr>
              <a:tblGrid>
                <a:gridCol w="1767840"/>
                <a:gridCol w="1767840"/>
                <a:gridCol w="1767840"/>
                <a:gridCol w="1767840"/>
                <a:gridCol w="1767840"/>
              </a:tblGrid>
              <a:tr h="1515719">
                <a:tc>
                  <a:txBody>
                    <a:bodyPr/>
                    <a:lstStyle/>
                    <a:p>
                      <a:pPr lvl="0"/>
                      <a:r>
                        <a:rPr lang="en-US" sz="1600" b="1" i="1" u="none" dirty="0" smtClean="0">
                          <a:latin typeface="Tahoma" pitchFamily="34" charset="0"/>
                          <a:ea typeface="Tahoma" pitchFamily="34" charset="0"/>
                          <a:cs typeface="Tahoma" pitchFamily="34" charset="0"/>
                        </a:rPr>
                        <a:t>Treating Source Rule and Role of the  Appeals Council</a:t>
                      </a:r>
                    </a:p>
                  </a:txBody>
                  <a:tcPr/>
                </a:tc>
                <a:tc>
                  <a:txBody>
                    <a:bodyPr/>
                    <a:lstStyle/>
                    <a:p>
                      <a:pPr lvl="0" algn="l"/>
                      <a:r>
                        <a:rPr lang="en-US" sz="1800" b="1" i="1" u="none" dirty="0" smtClean="0">
                          <a:latin typeface="Tahoma" pitchFamily="34" charset="0"/>
                          <a:ea typeface="Tahoma" pitchFamily="34" charset="0"/>
                          <a:cs typeface="Tahoma" pitchFamily="34" charset="0"/>
                        </a:rPr>
                        <a:t>Duty of Candor and Submission of All Evidence </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lvl="0" algn="l"/>
                      <a:r>
                        <a:rPr lang="en-US" sz="1800" b="1" i="1" u="none" dirty="0" smtClean="0">
                          <a:latin typeface="Tahoma" pitchFamily="34" charset="0"/>
                          <a:ea typeface="Tahoma" pitchFamily="34" charset="0"/>
                          <a:cs typeface="Tahoma" pitchFamily="34" charset="0"/>
                        </a:rPr>
                        <a:t>Closing the Record at the Hearing Level</a:t>
                      </a:r>
                    </a:p>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i="1" dirty="0" smtClean="0">
                          <a:latin typeface="Tahoma" panose="020B0604030504040204" pitchFamily="34" charset="0"/>
                          <a:ea typeface="Tahoma" panose="020B0604030504040204" pitchFamily="34" charset="0"/>
                          <a:cs typeface="Tahoma" panose="020B0604030504040204" pitchFamily="34" charset="0"/>
                        </a:rPr>
                        <a:t>Symptom Evaluation</a:t>
                      </a:r>
                      <a:endParaRPr lang="en-US" sz="1800" i="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i="1" dirty="0" smtClean="0">
                          <a:latin typeface="Tahoma" panose="020B0604030504040204" pitchFamily="34" charset="0"/>
                          <a:ea typeface="Tahoma" panose="020B0604030504040204" pitchFamily="34" charset="0"/>
                          <a:cs typeface="Tahoma" panose="020B0604030504040204" pitchFamily="34" charset="0"/>
                        </a:rPr>
                        <a:t>Federal</a:t>
                      </a:r>
                      <a:r>
                        <a:rPr lang="en-US" sz="1800" i="1" baseline="0" dirty="0" smtClean="0">
                          <a:latin typeface="Tahoma" panose="020B0604030504040204" pitchFamily="34" charset="0"/>
                          <a:ea typeface="Tahoma" panose="020B0604030504040204" pitchFamily="34" charset="0"/>
                          <a:cs typeface="Tahoma" panose="020B0604030504040204" pitchFamily="34" charset="0"/>
                        </a:rPr>
                        <a:t> Court Variances</a:t>
                      </a:r>
                      <a:endParaRPr lang="en-US" sz="1800" i="1" dirty="0">
                        <a:latin typeface="Tahoma" panose="020B0604030504040204" pitchFamily="34" charset="0"/>
                        <a:ea typeface="Tahoma" panose="020B0604030504040204" pitchFamily="34" charset="0"/>
                        <a:cs typeface="Tahoma" panose="020B0604030504040204" pitchFamily="34" charset="0"/>
                      </a:endParaRPr>
                    </a:p>
                  </a:txBody>
                  <a:tcPr/>
                </a:tc>
              </a:tr>
              <a:tr h="4427881">
                <a:tc>
                  <a:txBody>
                    <a:bodyPr/>
                    <a:lstStyle/>
                    <a:p>
                      <a:pPr lvl="0"/>
                      <a:r>
                        <a:rPr lang="en-US" sz="1200" dirty="0" smtClean="0">
                          <a:latin typeface="Tahoma" pitchFamily="34" charset="0"/>
                          <a:ea typeface="Tahoma" pitchFamily="34" charset="0"/>
                          <a:cs typeface="Tahoma" pitchFamily="34" charset="0"/>
                        </a:rPr>
                        <a:t>ACUS studied the following:</a:t>
                      </a:r>
                    </a:p>
                    <a:p>
                      <a:pPr lvl="0"/>
                      <a:endParaRPr lang="en-US" sz="1200" dirty="0" smtClean="0">
                        <a:latin typeface="Tahoma" pitchFamily="34" charset="0"/>
                        <a:ea typeface="Tahoma" pitchFamily="34" charset="0"/>
                        <a:cs typeface="Tahoma" pitchFamily="34" charset="0"/>
                      </a:endParaRPr>
                    </a:p>
                    <a:p>
                      <a:pPr lvl="0"/>
                      <a:r>
                        <a:rPr lang="en-US" sz="1200" dirty="0" smtClean="0">
                          <a:latin typeface="Tahoma" pitchFamily="34" charset="0"/>
                          <a:ea typeface="Tahoma" pitchFamily="34" charset="0"/>
                          <a:cs typeface="Tahoma" pitchFamily="34" charset="0"/>
                        </a:rPr>
                        <a:t>The impact of SSA’s treating physician rules on the role of courts in reviewing our decisions and consider measures that SSA could take to reduce the number of cases remanded to it by courts; and</a:t>
                      </a:r>
                    </a:p>
                    <a:p>
                      <a:pPr lvl="0"/>
                      <a:endParaRPr lang="en-US" sz="1200" dirty="0" smtClean="0">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The role of the Appeals Council in reviewing cases to reduce any observed variances.</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ACUS studied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ahoma" pitchFamily="34" charset="0"/>
                        <a:ea typeface="Tahoma" pitchFamily="34" charset="0"/>
                        <a:cs typeface="Tahoma" pitchFamily="34" charset="0"/>
                      </a:endParaRPr>
                    </a:p>
                    <a:p>
                      <a:pPr lvl="0" algn="l"/>
                      <a:r>
                        <a:rPr lang="en-US" sz="1200" dirty="0" smtClean="0">
                          <a:latin typeface="Tahoma" pitchFamily="34" charset="0"/>
                          <a:ea typeface="Tahoma" pitchFamily="34" charset="0"/>
                          <a:cs typeface="Tahoma" pitchFamily="34" charset="0"/>
                        </a:rPr>
                        <a:t>The Act, any amendments to the Act, and SSA’s current regulations regarding the duty of candor and submission of all evidence in disability claims; and</a:t>
                      </a:r>
                    </a:p>
                    <a:p>
                      <a:pPr lvl="0" algn="l"/>
                      <a:endParaRPr lang="en-US" sz="1200" dirty="0" smtClean="0">
                        <a:latin typeface="Tahoma" pitchFamily="34" charset="0"/>
                        <a:ea typeface="Tahoma" pitchFamily="34" charset="0"/>
                        <a:cs typeface="Tahoma" pitchFamily="34" charset="0"/>
                      </a:endParaRPr>
                    </a:p>
                    <a:p>
                      <a:pPr lvl="0" algn="l"/>
                      <a:r>
                        <a:rPr lang="en-US" sz="1200" dirty="0" smtClean="0">
                          <a:latin typeface="Tahoma" pitchFamily="34" charset="0"/>
                          <a:ea typeface="Tahoma" pitchFamily="34" charset="0"/>
                          <a:cs typeface="Tahoma" pitchFamily="34" charset="0"/>
                        </a:rPr>
                        <a:t>The requirements from other administrative tribunals as well as the Federal Rules of Evidence, Federal Rules of Civil Procedure, and other authority regarding the duty of candor and the submission of evidence. </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lvl="0" algn="l"/>
                      <a:r>
                        <a:rPr lang="en-US" sz="1200" dirty="0" smtClean="0">
                          <a:latin typeface="Tahoma" pitchFamily="34" charset="0"/>
                          <a:ea typeface="Tahoma" pitchFamily="34" charset="0"/>
                          <a:cs typeface="Tahoma" pitchFamily="34" charset="0"/>
                        </a:rPr>
                        <a:t>ACUS studied the following:</a:t>
                      </a:r>
                    </a:p>
                    <a:p>
                      <a:pPr lvl="0" algn="l"/>
                      <a:endParaRPr lang="en-US" sz="1200" dirty="0" smtClean="0">
                        <a:latin typeface="Tahoma" pitchFamily="34" charset="0"/>
                        <a:ea typeface="Tahoma" pitchFamily="34" charset="0"/>
                        <a:cs typeface="Tahoma" pitchFamily="34" charset="0"/>
                      </a:endParaRPr>
                    </a:p>
                    <a:p>
                      <a:pPr lvl="0" algn="l"/>
                      <a:r>
                        <a:rPr lang="en-US" sz="1200" dirty="0" smtClean="0">
                          <a:latin typeface="Tahoma" pitchFamily="34" charset="0"/>
                          <a:ea typeface="Tahoma" pitchFamily="34" charset="0"/>
                          <a:cs typeface="Tahoma" pitchFamily="34" charset="0"/>
                        </a:rPr>
                        <a:t>SSA’s current regulations, past regulatory initiatives, relating to closure of the record after ALJs issue decisions; </a:t>
                      </a:r>
                    </a:p>
                    <a:p>
                      <a:pPr lvl="0" algn="l"/>
                      <a:endParaRPr lang="en-US" sz="1200" dirty="0" smtClean="0">
                        <a:latin typeface="Tahoma" pitchFamily="34" charset="0"/>
                        <a:ea typeface="Tahoma" pitchFamily="34" charset="0"/>
                        <a:cs typeface="Tahoma" pitchFamily="34" charset="0"/>
                      </a:endParaRPr>
                    </a:p>
                    <a:p>
                      <a:pPr lvl="0" algn="l"/>
                      <a:r>
                        <a:rPr lang="en-US" sz="1200" dirty="0" smtClean="0">
                          <a:latin typeface="Tahoma" pitchFamily="34" charset="0"/>
                          <a:ea typeface="Tahoma" pitchFamily="34" charset="0"/>
                          <a:cs typeface="Tahoma" pitchFamily="34" charset="0"/>
                        </a:rPr>
                        <a:t>The impact of SSA’s current pilot program in the Boston region that requires closure of the record after ALJs issue decisions with one exception; and</a:t>
                      </a:r>
                    </a:p>
                    <a:p>
                      <a:pPr lvl="0" algn="l"/>
                      <a:endParaRPr lang="en-US" sz="1200" dirty="0" smtClean="0">
                        <a:latin typeface="Tahoma" pitchFamily="34" charset="0"/>
                        <a:ea typeface="Tahoma" pitchFamily="34" charset="0"/>
                        <a:cs typeface="Tahoma" pitchFamily="34" charset="0"/>
                      </a:endParaRPr>
                    </a:p>
                    <a:p>
                      <a:pPr lvl="0" algn="l"/>
                      <a:r>
                        <a:rPr lang="en-US" sz="1200" dirty="0" smtClean="0">
                          <a:latin typeface="Tahoma" pitchFamily="34" charset="0"/>
                          <a:ea typeface="Tahoma" pitchFamily="34" charset="0"/>
                          <a:cs typeface="Tahoma" pitchFamily="34" charset="0"/>
                        </a:rPr>
                        <a:t>Any other possible alternatives and exceptions to a closed record at the hearings level.</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lvl="0" algn="l"/>
                      <a:r>
                        <a:rPr lang="en-US" sz="1200" dirty="0" smtClean="0">
                          <a:latin typeface="Tahoma" pitchFamily="34" charset="0"/>
                          <a:ea typeface="Tahoma" pitchFamily="34" charset="0"/>
                          <a:cs typeface="Tahoma" pitchFamily="34" charset="0"/>
                        </a:rPr>
                        <a:t>ACUS is studying the following:</a:t>
                      </a:r>
                    </a:p>
                    <a:p>
                      <a:pPr lvl="0" algn="l"/>
                      <a:endParaRPr lang="en-US" sz="1200" dirty="0" smtClean="0">
                        <a:latin typeface="Tahoma" pitchFamily="34" charset="0"/>
                        <a:ea typeface="Tahoma" pitchFamily="34" charset="0"/>
                        <a:cs typeface="Tahoma" pitchFamily="34" charset="0"/>
                      </a:endParaRPr>
                    </a:p>
                    <a:p>
                      <a:pPr lvl="0" algn="l"/>
                      <a:r>
                        <a:rPr lang="en-US" sz="1200" dirty="0" smtClean="0">
                          <a:latin typeface="Tahoma" pitchFamily="34" charset="0"/>
                          <a:ea typeface="Tahoma" pitchFamily="34" charset="0"/>
                          <a:cs typeface="Tahoma" pitchFamily="34" charset="0"/>
                        </a:rPr>
                        <a:t>The Social Security</a:t>
                      </a:r>
                      <a:r>
                        <a:rPr lang="en-US" sz="1200" baseline="0" dirty="0" smtClean="0">
                          <a:latin typeface="Tahoma" pitchFamily="34" charset="0"/>
                          <a:ea typeface="Tahoma" pitchFamily="34" charset="0"/>
                          <a:cs typeface="Tahoma" pitchFamily="34" charset="0"/>
                        </a:rPr>
                        <a:t> Act, SSA’s current regulations, and SSA’s sub-regulatory policy and development and documentation practices regarding how SSA adjudicators at all levels evaluate claimants’ symptoms, including pain, in the adjudication of social security disability claims.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ACUS is studying the following:</a:t>
                      </a:r>
                    </a:p>
                    <a:p>
                      <a:pPr lvl="0" algn="l"/>
                      <a:endParaRPr lang="en-US" sz="1200" dirty="0" smtClean="0">
                        <a:latin typeface="Tahoma" pitchFamily="34" charset="0"/>
                        <a:ea typeface="Tahoma" pitchFamily="34" charset="0"/>
                        <a:cs typeface="Tahoma" pitchFamily="34" charset="0"/>
                      </a:endParaRPr>
                    </a:p>
                    <a:p>
                      <a:r>
                        <a:rPr lang="en-US"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ACUS will survey and analyze federal court interpretations and applications of SSA’s rules and regulations. ACUS also will note patterns that show consistencies or inconsistencies in these interpretations or applications by specific federal courts, as well as varied judicial practices and procedures in federal cases involving social security disability insurance and supplemental </a:t>
                      </a:r>
                      <a:r>
                        <a:rPr lang="en-US" sz="1200" kern="120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security income.</a:t>
                      </a:r>
                      <a:endParaRPr lang="en-US" sz="12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xmlns="" val="3544823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Social Security Disability Adjudication</a:t>
            </a:r>
            <a:endParaRPr lang="en-US" dirty="0"/>
          </a:p>
        </p:txBody>
      </p:sp>
      <p:sp>
        <p:nvSpPr>
          <p:cNvPr id="5" name="Subtitle 4"/>
          <p:cNvSpPr>
            <a:spLocks noGrp="1"/>
          </p:cNvSpPr>
          <p:nvPr>
            <p:ph type="subTitle" idx="1"/>
          </p:nvPr>
        </p:nvSpPr>
        <p:spPr/>
        <p:txBody>
          <a:bodyPr/>
          <a:lstStyle/>
          <a:p>
            <a:r>
              <a:rPr lang="en-US" dirty="0" smtClean="0"/>
              <a:t>Issues Addressed by District Courts in the 9</a:t>
            </a:r>
            <a:r>
              <a:rPr lang="en-US" baseline="30000" dirty="0" smtClean="0"/>
              <a:t>th</a:t>
            </a:r>
            <a:r>
              <a:rPr lang="en-US" dirty="0" smtClean="0"/>
              <a:t> Circuit</a:t>
            </a:r>
            <a:endParaRPr lang="en-US" dirty="0"/>
          </a:p>
        </p:txBody>
      </p:sp>
    </p:spTree>
    <p:extLst>
      <p:ext uri="{BB962C8B-B14F-4D97-AF65-F5344CB8AC3E}">
        <p14:creationId xmlns:p14="http://schemas.microsoft.com/office/powerpoint/2010/main" xmlns="" val="2049592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 New Court Cases and Court Remands</a:t>
            </a:r>
            <a:endParaRPr lang="en-US" dirty="0"/>
          </a:p>
        </p:txBody>
      </p:sp>
      <p:sp>
        <p:nvSpPr>
          <p:cNvPr id="3" name="Content Placeholder 2"/>
          <p:cNvSpPr>
            <a:spLocks noGrp="1"/>
          </p:cNvSpPr>
          <p:nvPr>
            <p:ph idx="1"/>
          </p:nvPr>
        </p:nvSpPr>
        <p:spPr>
          <a:xfrm>
            <a:off x="457200" y="3429000"/>
            <a:ext cx="8229600" cy="2697163"/>
          </a:xfrm>
        </p:spPr>
        <p:txBody>
          <a:bodyPr/>
          <a:lstStyle/>
          <a:p>
            <a:pPr marL="0" indent="0">
              <a:buNone/>
            </a:pPr>
            <a:r>
              <a:rPr lang="en-US" dirty="0" smtClean="0"/>
              <a:t>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2213" y="1800225"/>
            <a:ext cx="4219575" cy="3257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8295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827" y="2609651"/>
            <a:ext cx="8256973" cy="23433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Evaluation of Subjective Complaints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xmlns="" val="1961570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9" y="1447800"/>
            <a:ext cx="8246023" cy="525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436983" y="304800"/>
            <a:ext cx="8229600" cy="1143000"/>
          </a:xfrm>
        </p:spPr>
        <p:txBody>
          <a:bodyPr>
            <a:noAutofit/>
          </a:bodyPr>
          <a:lstStyle/>
          <a:p>
            <a:r>
              <a:rPr lang="en-US" sz="3600" dirty="0" smtClean="0"/>
              <a:t>Evaluation of Medical Opinion Evidence and Residual Functional Capacity</a:t>
            </a:r>
            <a:endParaRPr lang="en-US" sz="3600" dirty="0"/>
          </a:p>
        </p:txBody>
      </p:sp>
      <p:sp>
        <p:nvSpPr>
          <p:cNvPr id="3" name="Content Placeholder 2"/>
          <p:cNvSpPr>
            <a:spLocks noGrp="1"/>
          </p:cNvSpPr>
          <p:nvPr>
            <p:ph idx="1"/>
          </p:nvPr>
        </p:nvSpPr>
        <p:spPr>
          <a:xfrm>
            <a:off x="457200" y="1600200"/>
            <a:ext cx="8229600" cy="4953000"/>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xmlns="" val="2713641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As True” Doctrine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 series of cases dating back to 1988, the 9</a:t>
            </a:r>
            <a:r>
              <a:rPr lang="en-US" baseline="30000" dirty="0" smtClean="0"/>
              <a:t>th</a:t>
            </a:r>
            <a:r>
              <a:rPr lang="en-US" dirty="0" smtClean="0"/>
              <a:t> Circuit has indicated it will credit as true both medical opinions from treating sources and testimony of witnesses that has been either improperly rejected or not adequately addressed in the hearing decision</a:t>
            </a:r>
          </a:p>
          <a:p>
            <a:r>
              <a:rPr lang="en-US" dirty="0" smtClean="0"/>
              <a:t>The 9</a:t>
            </a:r>
            <a:r>
              <a:rPr lang="en-US" baseline="30000" dirty="0" smtClean="0"/>
              <a:t>th</a:t>
            </a:r>
            <a:r>
              <a:rPr lang="en-US" dirty="0" smtClean="0"/>
              <a:t> Circuit requires that the agency must provide “clear and convincing reasons” when rejecting claimant testimony or treating source opinions</a:t>
            </a:r>
          </a:p>
          <a:p>
            <a:endParaRPr lang="en-US" dirty="0"/>
          </a:p>
          <a:p>
            <a:endParaRPr lang="en-US" dirty="0" smtClean="0"/>
          </a:p>
          <a:p>
            <a:endParaRPr lang="en-US" dirty="0"/>
          </a:p>
        </p:txBody>
      </p:sp>
    </p:spTree>
    <p:extLst>
      <p:ext uri="{BB962C8B-B14F-4D97-AF65-F5344CB8AC3E}">
        <p14:creationId xmlns:p14="http://schemas.microsoft.com/office/powerpoint/2010/main" xmlns="" val="151232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Comparative Data FY 2014</a:t>
            </a:r>
            <a:endParaRPr lang="en-US" dirty="0"/>
          </a:p>
        </p:txBody>
      </p:sp>
      <p:sp>
        <p:nvSpPr>
          <p:cNvPr id="3" name="Slide Number Placeholder 2"/>
          <p:cNvSpPr>
            <a:spLocks noGrp="1"/>
          </p:cNvSpPr>
          <p:nvPr>
            <p:ph type="sldNum" sz="quarter" idx="12"/>
          </p:nvPr>
        </p:nvSpPr>
        <p:spPr/>
        <p:txBody>
          <a:bodyPr/>
          <a:lstStyle/>
          <a:p>
            <a:pPr>
              <a:defRPr/>
            </a:pPr>
            <a:fld id="{305A0017-48FE-4687-9C8B-2643A9450692}" type="slidenum">
              <a:rPr lang="en-US" smtClean="0"/>
              <a:pPr>
                <a:defRPr/>
              </a:pPr>
              <a:t>5</a:t>
            </a:fld>
            <a:endParaRPr lang="en-US" dirty="0"/>
          </a:p>
        </p:txBody>
      </p:sp>
      <p:sp>
        <p:nvSpPr>
          <p:cNvPr id="4" name="Rectangle 3"/>
          <p:cNvSpPr/>
          <p:nvPr/>
        </p:nvSpPr>
        <p:spPr>
          <a:xfrm>
            <a:off x="3276600" y="3352800"/>
            <a:ext cx="4495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587301403"/>
              </p:ext>
            </p:extLst>
          </p:nvPr>
        </p:nvGraphicFramePr>
        <p:xfrm>
          <a:off x="685800" y="1295400"/>
          <a:ext cx="7707629" cy="53416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47963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“Credit As True” and the Evaluation of Treating Source Opinion Evidence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2013 ACUS </a:t>
            </a:r>
            <a:r>
              <a:rPr lang="en-US" dirty="0"/>
              <a:t>sponsored research report </a:t>
            </a:r>
            <a:r>
              <a:rPr lang="en-US" dirty="0" smtClean="0"/>
              <a:t>noted </a:t>
            </a:r>
            <a:r>
              <a:rPr lang="en-US" dirty="0"/>
              <a:t>that Federal court preoccupation with the weight that ALJs assign to treating sources often has diverted court focus from the pivotal question of a claimant’s disability </a:t>
            </a:r>
            <a:r>
              <a:rPr lang="en-US" dirty="0" smtClean="0"/>
              <a:t>(</a:t>
            </a:r>
            <a:r>
              <a:rPr lang="en-US" i="1" dirty="0" smtClean="0"/>
              <a:t>see “</a:t>
            </a:r>
            <a:r>
              <a:rPr lang="en-US" dirty="0" smtClean="0"/>
              <a:t>Assessing </a:t>
            </a:r>
            <a:r>
              <a:rPr lang="en-US" dirty="0"/>
              <a:t>the Efficacy of the Treating Physician </a:t>
            </a:r>
            <a:r>
              <a:rPr lang="en-US" dirty="0" smtClean="0"/>
              <a:t>Rule” </a:t>
            </a:r>
            <a:r>
              <a:rPr lang="en-US" dirty="0"/>
              <a:t>– available at </a:t>
            </a:r>
            <a:r>
              <a:rPr lang="en-US" dirty="0">
                <a:hlinkClick r:id="rId2"/>
              </a:rPr>
              <a:t>www.acus.gov</a:t>
            </a:r>
            <a:r>
              <a:rPr lang="en-US" dirty="0"/>
              <a:t>) </a:t>
            </a:r>
            <a:endParaRPr lang="en-US" dirty="0" smtClean="0"/>
          </a:p>
          <a:p>
            <a:r>
              <a:rPr lang="en-US" dirty="0"/>
              <a:t>The agency is actively engaged in the process of drafting new regulations regarding the evaluation of medical opinion evidence </a:t>
            </a:r>
          </a:p>
          <a:p>
            <a:endParaRPr lang="en-US" dirty="0" smtClean="0"/>
          </a:p>
          <a:p>
            <a:pPr marL="0" indent="0">
              <a:buNone/>
            </a:pPr>
            <a:endParaRPr lang="en-US" dirty="0" smtClean="0"/>
          </a:p>
        </p:txBody>
      </p:sp>
    </p:spTree>
    <p:extLst>
      <p:ext uri="{BB962C8B-B14F-4D97-AF65-F5344CB8AC3E}">
        <p14:creationId xmlns:p14="http://schemas.microsoft.com/office/powerpoint/2010/main" xmlns="" val="4072699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Social Security Disability Adjudication</a:t>
            </a:r>
            <a:endParaRPr lang="en-US" dirty="0"/>
          </a:p>
        </p:txBody>
      </p:sp>
      <p:sp>
        <p:nvSpPr>
          <p:cNvPr id="4" name="Subtitle 3"/>
          <p:cNvSpPr>
            <a:spLocks noGrp="1"/>
          </p:cNvSpPr>
          <p:nvPr>
            <p:ph type="subTitle" idx="1"/>
          </p:nvPr>
        </p:nvSpPr>
        <p:spPr/>
        <p:txBody>
          <a:bodyPr>
            <a:normAutofit fontScale="92500"/>
          </a:bodyPr>
          <a:lstStyle/>
          <a:p>
            <a:r>
              <a:rPr lang="en-US" dirty="0" smtClean="0"/>
              <a:t>How the Social Security Administration Has Used Data Analysis to Improve the Disability Program</a:t>
            </a:r>
            <a:endParaRPr lang="en-US" dirty="0"/>
          </a:p>
        </p:txBody>
      </p:sp>
    </p:spTree>
    <p:extLst>
      <p:ext uri="{BB962C8B-B14F-4D97-AF65-F5344CB8AC3E}">
        <p14:creationId xmlns:p14="http://schemas.microsoft.com/office/powerpoint/2010/main" xmlns="" val="232211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Security Disability Adjudication</a:t>
            </a:r>
            <a:endParaRPr lang="en-US" dirty="0"/>
          </a:p>
        </p:txBody>
      </p:sp>
      <p:sp>
        <p:nvSpPr>
          <p:cNvPr id="3" name="Subtitle 2"/>
          <p:cNvSpPr>
            <a:spLocks noGrp="1"/>
          </p:cNvSpPr>
          <p:nvPr>
            <p:ph type="subTitle" idx="1"/>
          </p:nvPr>
        </p:nvSpPr>
        <p:spPr/>
        <p:txBody>
          <a:bodyPr/>
          <a:lstStyle/>
          <a:p>
            <a:r>
              <a:rPr lang="en-US" dirty="0" smtClean="0"/>
              <a:t>Defining and Improving Quality in  Disability Adjudication </a:t>
            </a:r>
            <a:endParaRPr lang="en-US" dirty="0"/>
          </a:p>
        </p:txBody>
      </p:sp>
    </p:spTree>
    <p:extLst>
      <p:ext uri="{BB962C8B-B14F-4D97-AF65-F5344CB8AC3E}">
        <p14:creationId xmlns:p14="http://schemas.microsoft.com/office/powerpoint/2010/main" xmlns="" val="68440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the Quality of Service Delivery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t>
            </a:r>
            <a:r>
              <a:rPr lang="en-US" dirty="0"/>
              <a:t>continuously look for ways to improve the quality and consistency of our case adjudication, while reducing processing times and the cost of the services we provide</a:t>
            </a:r>
          </a:p>
          <a:p>
            <a:pPr marL="0" indent="0">
              <a:buNone/>
            </a:pPr>
            <a:endParaRPr lang="en-US" dirty="0"/>
          </a:p>
          <a:p>
            <a:r>
              <a:rPr lang="en-US" dirty="0"/>
              <a:t>Our goal has always been to deliver fair and accurate decisions as quickly as we can</a:t>
            </a:r>
          </a:p>
          <a:p>
            <a:pPr marL="0" indent="0">
              <a:buNone/>
            </a:pPr>
            <a:endParaRPr lang="en-US" dirty="0"/>
          </a:p>
          <a:p>
            <a:r>
              <a:rPr lang="en-US" dirty="0"/>
              <a:t>In the last </a:t>
            </a:r>
            <a:r>
              <a:rPr lang="en-US" dirty="0" smtClean="0"/>
              <a:t>7 - 10 </a:t>
            </a:r>
            <a:r>
              <a:rPr lang="en-US" dirty="0"/>
              <a:t>years, we </a:t>
            </a:r>
            <a:r>
              <a:rPr lang="en-US" dirty="0" smtClean="0"/>
              <a:t>have moved </a:t>
            </a:r>
            <a:r>
              <a:rPr lang="en-US" dirty="0"/>
              <a:t>toward electronic processing of </a:t>
            </a:r>
            <a:r>
              <a:rPr lang="en-US" dirty="0" smtClean="0"/>
              <a:t>claims, opening </a:t>
            </a:r>
            <a:r>
              <a:rPr lang="en-US" dirty="0"/>
              <a:t>up new opportunities to improve our business processes and service </a:t>
            </a:r>
            <a:r>
              <a:rPr lang="en-US" dirty="0" smtClean="0"/>
              <a:t>delivery</a:t>
            </a:r>
          </a:p>
          <a:p>
            <a:endParaRPr lang="en-US" dirty="0"/>
          </a:p>
        </p:txBody>
      </p:sp>
    </p:spTree>
    <p:extLst>
      <p:ext uri="{BB962C8B-B14F-4D97-AF65-F5344CB8AC3E}">
        <p14:creationId xmlns:p14="http://schemas.microsoft.com/office/powerpoint/2010/main" xmlns="" val="91447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A Measurable Definition of Quality for Decisions</a:t>
            </a:r>
            <a:r>
              <a:rPr lang="en-US" dirty="0" smtClean="0">
                <a:solidFill>
                  <a:schemeClr val="accent1">
                    <a:satMod val="150000"/>
                  </a:schemeClr>
                </a:solidFill>
              </a:rPr>
              <a:t/>
            </a:r>
            <a:br>
              <a:rPr lang="en-US" dirty="0" smtClean="0">
                <a:solidFill>
                  <a:schemeClr val="accent1">
                    <a:satMod val="150000"/>
                  </a:schemeClr>
                </a:solidFill>
              </a:rPr>
            </a:br>
            <a:endParaRPr lang="en-US" dirty="0" smtClean="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438912" indent="-320040">
              <a:spcBef>
                <a:spcPts val="0"/>
              </a:spcBef>
              <a:buNone/>
              <a:defRPr/>
            </a:pPr>
            <a:r>
              <a:rPr lang="en-US" dirty="0" smtClean="0"/>
              <a:t>We developed a </a:t>
            </a:r>
            <a:r>
              <a:rPr lang="en-US" dirty="0"/>
              <a:t>clear, understandable, and</a:t>
            </a:r>
            <a:r>
              <a:rPr lang="en-US" b="1" dirty="0"/>
              <a:t> </a:t>
            </a:r>
            <a:r>
              <a:rPr lang="en-US" b="1" dirty="0">
                <a:solidFill>
                  <a:srgbClr val="C00000"/>
                </a:solidFill>
              </a:rPr>
              <a:t>measurable</a:t>
            </a:r>
            <a:r>
              <a:rPr lang="en-US" b="1" dirty="0"/>
              <a:t> </a:t>
            </a:r>
            <a:r>
              <a:rPr lang="en-US" dirty="0"/>
              <a:t>definition of quality from a customer standpoint</a:t>
            </a:r>
          </a:p>
          <a:p>
            <a:pPr marL="438912" indent="-320040" eaLnBrk="1" fontAlgn="auto" hangingPunct="1">
              <a:spcBef>
                <a:spcPts val="0"/>
              </a:spcBef>
              <a:spcAft>
                <a:spcPts val="0"/>
              </a:spcAft>
              <a:buFont typeface="Arial" pitchFamily="34" charset="0"/>
              <a:buNone/>
              <a:defRPr/>
            </a:pPr>
            <a:endParaRPr lang="en-US" dirty="0" smtClean="0"/>
          </a:p>
          <a:p>
            <a:pPr marL="438912" indent="-320040" algn="ctr" eaLnBrk="1" fontAlgn="auto" hangingPunct="1">
              <a:spcBef>
                <a:spcPts val="0"/>
              </a:spcBef>
              <a:spcAft>
                <a:spcPts val="0"/>
              </a:spcAft>
              <a:buFont typeface="Arial" pitchFamily="34" charset="0"/>
              <a:buNone/>
              <a:defRPr/>
            </a:pPr>
            <a:r>
              <a:rPr lang="en-US" dirty="0" smtClean="0"/>
              <a:t>A Quality Decision Is…</a:t>
            </a:r>
          </a:p>
          <a:p>
            <a:pPr marL="438912" indent="-320040" eaLnBrk="1" fontAlgn="auto" hangingPunct="1">
              <a:spcBef>
                <a:spcPts val="0"/>
              </a:spcBef>
              <a:spcAft>
                <a:spcPts val="0"/>
              </a:spcAft>
              <a:buFont typeface="Arial" pitchFamily="34" charset="0"/>
              <a:buNone/>
              <a:defRPr/>
            </a:pPr>
            <a:endParaRPr lang="en-US" sz="1200" dirty="0" smtClean="0"/>
          </a:p>
          <a:p>
            <a:pPr marL="914400" indent="-515938" eaLnBrk="1" fontAlgn="auto" hangingPunct="1">
              <a:spcBef>
                <a:spcPts val="0"/>
              </a:spcBef>
              <a:spcAft>
                <a:spcPts val="0"/>
              </a:spcAft>
              <a:buFont typeface="Arial" pitchFamily="34" charset="0"/>
              <a:buChar char="•"/>
              <a:defRPr/>
            </a:pPr>
            <a:r>
              <a:rPr lang="en-US" sz="2800" dirty="0" smtClean="0"/>
              <a:t>factually accurate, </a:t>
            </a:r>
          </a:p>
          <a:p>
            <a:pPr marL="914400" indent="-515938" eaLnBrk="1" fontAlgn="auto" hangingPunct="1">
              <a:spcBef>
                <a:spcPts val="0"/>
              </a:spcBef>
              <a:spcAft>
                <a:spcPts val="0"/>
              </a:spcAft>
              <a:buFont typeface="Arial" pitchFamily="34" charset="0"/>
              <a:buChar char="•"/>
              <a:defRPr/>
            </a:pPr>
            <a:r>
              <a:rPr lang="en-US" sz="2800" dirty="0" smtClean="0"/>
              <a:t>procedurally adequate,</a:t>
            </a:r>
          </a:p>
          <a:p>
            <a:pPr marL="914400" indent="-515938" eaLnBrk="1" fontAlgn="auto" hangingPunct="1">
              <a:spcBef>
                <a:spcPts val="0"/>
              </a:spcBef>
              <a:spcAft>
                <a:spcPts val="0"/>
              </a:spcAft>
              <a:buFont typeface="Arial" pitchFamily="34" charset="0"/>
              <a:buChar char="•"/>
              <a:defRPr/>
            </a:pPr>
            <a:r>
              <a:rPr lang="en-US" sz="2800" dirty="0" smtClean="0"/>
              <a:t>policy compliant  </a:t>
            </a:r>
          </a:p>
          <a:p>
            <a:pPr marL="914400" indent="-515938" eaLnBrk="1" fontAlgn="auto" hangingPunct="1">
              <a:spcBef>
                <a:spcPts val="0"/>
              </a:spcBef>
              <a:spcAft>
                <a:spcPts val="0"/>
              </a:spcAft>
              <a:buFont typeface="Arial" pitchFamily="34" charset="0"/>
              <a:buChar char="•"/>
              <a:defRPr/>
            </a:pPr>
            <a:r>
              <a:rPr lang="en-US" sz="2800" dirty="0" smtClean="0"/>
              <a:t>timely issued, and</a:t>
            </a:r>
          </a:p>
          <a:p>
            <a:pPr marL="914400" indent="-515938" eaLnBrk="1" fontAlgn="auto" hangingPunct="1">
              <a:spcBef>
                <a:spcPts val="0"/>
              </a:spcBef>
              <a:spcAft>
                <a:spcPts val="0"/>
              </a:spcAft>
              <a:buFont typeface="Arial" pitchFamily="34" charset="0"/>
              <a:buChar char="•"/>
              <a:defRPr/>
            </a:pPr>
            <a:r>
              <a:rPr lang="en-US" sz="2800" dirty="0" smtClean="0"/>
              <a:t>supported by the evidence</a:t>
            </a:r>
          </a:p>
          <a:p>
            <a:pPr marL="438912" indent="-320040" eaLnBrk="1" fontAlgn="auto" hangingPunct="1">
              <a:spcBef>
                <a:spcPts val="0"/>
              </a:spcBef>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normAutofit/>
          </a:bodyPr>
          <a:lstStyle/>
          <a:p>
            <a:pPr>
              <a:defRPr/>
            </a:pPr>
            <a:fld id="{8C7F42CE-3212-48E9-91DD-3556C0084CC0}" type="slidenum">
              <a:rPr lang="en-US"/>
              <a:pPr>
                <a:defRPr/>
              </a:pPr>
              <a:t>8</a:t>
            </a:fld>
            <a:endParaRPr lang="en-US"/>
          </a:p>
        </p:txBody>
      </p:sp>
    </p:spTree>
    <p:extLst>
      <p:ext uri="{BB962C8B-B14F-4D97-AF65-F5344CB8AC3E}">
        <p14:creationId xmlns:p14="http://schemas.microsoft.com/office/powerpoint/2010/main" xmlns="" val="1468134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the Adjudication Process</a:t>
            </a:r>
            <a:endParaRPr lang="en-US" dirty="0"/>
          </a:p>
        </p:txBody>
      </p:sp>
      <p:sp>
        <p:nvSpPr>
          <p:cNvPr id="3" name="Content Placeholder 2"/>
          <p:cNvSpPr>
            <a:spLocks noGrp="1"/>
          </p:cNvSpPr>
          <p:nvPr>
            <p:ph idx="1"/>
          </p:nvPr>
        </p:nvSpPr>
        <p:spPr/>
        <p:txBody>
          <a:bodyPr>
            <a:normAutofit fontScale="92500"/>
          </a:bodyPr>
          <a:lstStyle/>
          <a:p>
            <a:r>
              <a:rPr lang="en-US" dirty="0" smtClean="0"/>
              <a:t>We built a decision-tree mapping the regulatory requirements regarding the issues that need to be addressed in each case</a:t>
            </a:r>
          </a:p>
          <a:p>
            <a:r>
              <a:rPr lang="en-US" dirty="0" smtClean="0"/>
              <a:t>We determined the </a:t>
            </a:r>
            <a:r>
              <a:rPr lang="en-US" dirty="0" err="1" smtClean="0"/>
              <a:t>pathing</a:t>
            </a:r>
            <a:r>
              <a:rPr lang="en-US" dirty="0" smtClean="0"/>
              <a:t> to each of the 2000 possible outcomes in disability cases</a:t>
            </a:r>
          </a:p>
          <a:p>
            <a:r>
              <a:rPr lang="en-US" dirty="0" smtClean="0"/>
              <a:t>We developed analytical tools to guide adjudicators through appropriate pathing</a:t>
            </a:r>
          </a:p>
          <a:p>
            <a:r>
              <a:rPr lang="en-US" dirty="0" smtClean="0"/>
              <a:t>We developed analytical tools to deconstruct and capture data about the decisions that are made</a:t>
            </a:r>
            <a:endParaRPr lang="en-US" dirty="0"/>
          </a:p>
        </p:txBody>
      </p:sp>
    </p:spTree>
    <p:extLst>
      <p:ext uri="{BB962C8B-B14F-4D97-AF65-F5344CB8AC3E}">
        <p14:creationId xmlns:p14="http://schemas.microsoft.com/office/powerpoint/2010/main" xmlns="" val="3934717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5188</TotalTime>
  <Words>2563</Words>
  <Application>Microsoft Office PowerPoint</Application>
  <PresentationFormat>On-screen Show (4:3)</PresentationFormat>
  <Paragraphs>393</Paragraphs>
  <Slides>51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Acrobat Document</vt:lpstr>
      <vt:lpstr>Social Security Disability Adjudication</vt:lpstr>
      <vt:lpstr>A Brief Overview of the Disability Process</vt:lpstr>
      <vt:lpstr>Appeals Council Review</vt:lpstr>
      <vt:lpstr>Civil Actions</vt:lpstr>
      <vt:lpstr>Comparative Data FY 2014</vt:lpstr>
      <vt:lpstr>Social Security Disability Adjudication</vt:lpstr>
      <vt:lpstr>Improving the Quality of Service Delivery</vt:lpstr>
      <vt:lpstr> A Measurable Definition of Quality for Decisions </vt:lpstr>
      <vt:lpstr>Mapping the Adjudication Process</vt:lpstr>
      <vt:lpstr>Mapping the Service Delivery Requirements</vt:lpstr>
      <vt:lpstr>Policy Compliant Decisional Tools</vt:lpstr>
      <vt:lpstr>Gathering Actionable Data</vt:lpstr>
      <vt:lpstr>Gathering Actionable Data</vt:lpstr>
      <vt:lpstr>Social Security Disability Adjudication</vt:lpstr>
      <vt:lpstr>Analyzing and Visualizing the Data</vt:lpstr>
      <vt:lpstr>The Focused Review Process</vt:lpstr>
      <vt:lpstr>Common Findings of Focused Reviews </vt:lpstr>
      <vt:lpstr>Improving Heuristics in Case Adjudication</vt:lpstr>
      <vt:lpstr>Improving Heuristics in Case Adjudication </vt:lpstr>
      <vt:lpstr>Improving Heuristics In Case Adjudication</vt:lpstr>
      <vt:lpstr>Social Security Disability Adjudication</vt:lpstr>
      <vt:lpstr>Providing Feedback - Training Design</vt:lpstr>
      <vt:lpstr>Improving Heuristics in Case Adjudication</vt:lpstr>
      <vt:lpstr>This next view shows the agree rates for decisions (blue) and dismissals (orange) by region.  Click on a column to drill down to the next level. </vt:lpstr>
      <vt:lpstr>Remand Reason Training</vt:lpstr>
      <vt:lpstr>How MI Doing  – Desk Guides</vt:lpstr>
      <vt:lpstr>How MI Doing – Desk Guides</vt:lpstr>
      <vt:lpstr>Social Security Disability Adjudication</vt:lpstr>
      <vt:lpstr>Change in High/Low Allowance Rate ALJs</vt:lpstr>
      <vt:lpstr>Changes in Remand &amp; Appeal Rates</vt:lpstr>
      <vt:lpstr>Social Security Disability Adjudication</vt:lpstr>
      <vt:lpstr>Differential Case Management</vt:lpstr>
      <vt:lpstr>Slide 33</vt:lpstr>
      <vt:lpstr>How OAO Improved Timeliness – Differential Case Processing</vt:lpstr>
      <vt:lpstr>Growth in RRs, Dispositions vs. Staff Growth FY 2009-FY 2013</vt:lpstr>
      <vt:lpstr>Results – Increased  Dispositions</vt:lpstr>
      <vt:lpstr>Social Security Disability Adjudication</vt:lpstr>
      <vt:lpstr>New Technologies</vt:lpstr>
      <vt:lpstr>Natural Language Processing Algorithms: An Example of These New Technologies In Action</vt:lpstr>
      <vt:lpstr>The NLP Algorithms: An Example of These New Technologies In Action</vt:lpstr>
      <vt:lpstr>Social Security Disability Adjudication</vt:lpstr>
      <vt:lpstr>Slide 42</vt:lpstr>
      <vt:lpstr>Why We Don’t Change Our Policies More Frequently</vt:lpstr>
      <vt:lpstr>ACUS Projects</vt:lpstr>
      <vt:lpstr>Social Security Disability Adjudication</vt:lpstr>
      <vt:lpstr>2014 New Court Cases and Court Remands</vt:lpstr>
      <vt:lpstr>Evaluation of Subjective Complaints</vt:lpstr>
      <vt:lpstr>Evaluation of Medical Opinion Evidence and Residual Functional Capacity</vt:lpstr>
      <vt:lpstr>“Credit As True” Doctrine</vt:lpstr>
      <vt:lpstr>“Credit As True” and the Evaluation of Treating Source Opinion Evidence</vt:lpstr>
      <vt:lpstr>Social Security Disability Adjudication</vt:lpstr>
    </vt:vector>
  </TitlesOfParts>
  <Company>Social Security Administration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889123</dc:creator>
  <cp:lastModifiedBy>William McCool</cp:lastModifiedBy>
  <cp:revision>104</cp:revision>
  <cp:lastPrinted>2015-10-30T17:01:00Z</cp:lastPrinted>
  <dcterms:created xsi:type="dcterms:W3CDTF">2014-08-20T12:07:49Z</dcterms:created>
  <dcterms:modified xsi:type="dcterms:W3CDTF">2015-11-06T18:57:58Z</dcterms:modified>
</cp:coreProperties>
</file>