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1" r:id="rId7"/>
    <p:sldId id="262" r:id="rId8"/>
    <p:sldId id="264" r:id="rId9"/>
    <p:sldId id="263" r:id="rId10"/>
    <p:sldId id="265" r:id="rId11"/>
    <p:sldId id="266" r:id="rId12"/>
    <p:sldId id="268" r:id="rId1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914FE3-0204-4FC9-B182-6A5515B2CF76}"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81969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14FE3-0204-4FC9-B182-6A5515B2CF76}"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3437242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14FE3-0204-4FC9-B182-6A5515B2CF76}"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267861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14FE3-0204-4FC9-B182-6A5515B2CF76}"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894295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914FE3-0204-4FC9-B182-6A5515B2CF76}" type="datetimeFigureOut">
              <a:rPr lang="en-US" smtClean="0"/>
              <a:pPr/>
              <a:t>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222121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914FE3-0204-4FC9-B182-6A5515B2CF76}" type="datetimeFigureOut">
              <a:rPr lang="en-US" smtClean="0"/>
              <a:pPr/>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2670229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914FE3-0204-4FC9-B182-6A5515B2CF76}" type="datetimeFigureOut">
              <a:rPr lang="en-US" smtClean="0"/>
              <a:pPr/>
              <a:t>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876543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914FE3-0204-4FC9-B182-6A5515B2CF76}" type="datetimeFigureOut">
              <a:rPr lang="en-US" smtClean="0"/>
              <a:pPr/>
              <a:t>11/9/2015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358460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14FE3-0204-4FC9-B182-6A5515B2CF76}" type="datetimeFigureOut">
              <a:rPr lang="en-US" smtClean="0"/>
              <a:pPr/>
              <a:t>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330220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14FE3-0204-4FC9-B182-6A5515B2CF76}" type="datetimeFigureOut">
              <a:rPr lang="en-US" smtClean="0"/>
              <a:pPr/>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378596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14FE3-0204-4FC9-B182-6A5515B2CF76}" type="datetimeFigureOut">
              <a:rPr lang="en-US" smtClean="0"/>
              <a:pPr/>
              <a:t>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368704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914FE3-0204-4FC9-B182-6A5515B2CF76}" type="datetimeFigureOut">
              <a:rPr lang="en-US" smtClean="0"/>
              <a:pPr/>
              <a:t>11/9/2015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944B8B-B0B4-4D37-B79F-0889749672FA}" type="slidenum">
              <a:rPr lang="en-US" smtClean="0"/>
              <a:pPr/>
              <a:t>‹#›</a:t>
            </a:fld>
            <a:endParaRPr lang="en-US"/>
          </a:p>
        </p:txBody>
      </p:sp>
    </p:spTree>
    <p:extLst>
      <p:ext uri="{BB962C8B-B14F-4D97-AF65-F5344CB8AC3E}">
        <p14:creationId xmlns:p14="http://schemas.microsoft.com/office/powerpoint/2010/main" xmlns="" val="3162722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ssa.gov/policy/docs/ssb/v67n1/v67n1p53.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fba-wdwash.org/newsletters/FBASummer1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marL="0" marR="0">
              <a:lnSpc>
                <a:spcPct val="115000"/>
              </a:lnSpc>
              <a:spcBef>
                <a:spcPts val="0"/>
              </a:spcBef>
              <a:spcAft>
                <a:spcPts val="0"/>
              </a:spcAft>
            </a:pPr>
            <a:r>
              <a:rPr lang="en-US" b="1" dirty="0" smtClean="0">
                <a:ea typeface="Calibri"/>
                <a:cs typeface="Times New Roman"/>
              </a:rPr>
              <a:t>Update on the </a:t>
            </a:r>
            <a:r>
              <a:rPr lang="en-US" b="1" dirty="0">
                <a:ea typeface="Calibri"/>
                <a:cs typeface="Times New Roman"/>
              </a:rPr>
              <a:t>Administrative Process, </a:t>
            </a:r>
            <a:r>
              <a:rPr lang="en-US" b="1" dirty="0" smtClean="0">
                <a:ea typeface="Calibri"/>
                <a:cs typeface="Times New Roman"/>
              </a:rPr>
              <a:t>Discussion </a:t>
            </a:r>
            <a:r>
              <a:rPr lang="en-US" b="1" dirty="0">
                <a:ea typeface="Calibri"/>
                <a:cs typeface="Times New Roman"/>
              </a:rPr>
              <a:t>of </a:t>
            </a:r>
            <a:r>
              <a:rPr lang="en-US" b="1" dirty="0" smtClean="0">
                <a:ea typeface="Calibri"/>
                <a:cs typeface="Times New Roman"/>
              </a:rPr>
              <a:t>Evidence Gathering </a:t>
            </a:r>
            <a:r>
              <a:rPr lang="en-US" b="1" dirty="0">
                <a:ea typeface="Calibri"/>
                <a:cs typeface="Times New Roman"/>
              </a:rPr>
              <a:t>and the Impact on </a:t>
            </a:r>
            <a:r>
              <a:rPr lang="en-US" b="1" dirty="0" smtClean="0">
                <a:ea typeface="Calibri"/>
                <a:cs typeface="Times New Roman"/>
              </a:rPr>
              <a:t>Administrative Practice</a:t>
            </a:r>
            <a:r>
              <a:rPr lang="en-US" dirty="0">
                <a:ea typeface="Calibri"/>
                <a:cs typeface="Times New Roman"/>
              </a:rPr>
              <a:t/>
            </a:r>
            <a:br>
              <a:rPr lang="en-US" dirty="0">
                <a:ea typeface="Calibri"/>
                <a:cs typeface="Times New Roman"/>
              </a:rPr>
            </a:br>
            <a:endParaRPr lang="en-US" dirty="0"/>
          </a:p>
        </p:txBody>
      </p:sp>
      <p:sp>
        <p:nvSpPr>
          <p:cNvPr id="3" name="Subtitle 2"/>
          <p:cNvSpPr>
            <a:spLocks noGrp="1"/>
          </p:cNvSpPr>
          <p:nvPr>
            <p:ph type="subTitle" idx="1"/>
          </p:nvPr>
        </p:nvSpPr>
        <p:spPr/>
        <p:txBody>
          <a:bodyPr>
            <a:normAutofit fontScale="92500"/>
          </a:bodyPr>
          <a:lstStyle/>
          <a:p>
            <a:pPr>
              <a:lnSpc>
                <a:spcPct val="115000"/>
              </a:lnSpc>
              <a:spcBef>
                <a:spcPts val="0"/>
              </a:spcBef>
            </a:pPr>
            <a:r>
              <a:rPr lang="en-US" b="1" dirty="0">
                <a:ea typeface="Calibri"/>
                <a:cs typeface="Times New Roman"/>
              </a:rPr>
              <a:t>Amy Gilbrough and Victoria </a:t>
            </a:r>
            <a:r>
              <a:rPr lang="en-US" b="1" dirty="0" err="1">
                <a:ea typeface="Calibri"/>
                <a:cs typeface="Times New Roman"/>
              </a:rPr>
              <a:t>Chhagan</a:t>
            </a:r>
            <a:endParaRPr lang="en-US" dirty="0">
              <a:ea typeface="Calibri"/>
              <a:cs typeface="Times New Roman"/>
            </a:endParaRPr>
          </a:p>
          <a:p>
            <a:r>
              <a:rPr lang="en-US" b="1" dirty="0">
                <a:ea typeface="Calibri"/>
                <a:cs typeface="Times New Roman"/>
              </a:rPr>
              <a:t>Douglas Drachler McKee &amp; </a:t>
            </a:r>
            <a:r>
              <a:rPr lang="en-US" b="1" dirty="0" smtClean="0">
                <a:ea typeface="Calibri"/>
                <a:cs typeface="Times New Roman"/>
              </a:rPr>
              <a:t>Gilbrough </a:t>
            </a:r>
          </a:p>
          <a:p>
            <a:r>
              <a:rPr lang="en-US" b="1" dirty="0" smtClean="0">
                <a:cs typeface="Times New Roman"/>
              </a:rPr>
              <a:t>November 6, 2015</a:t>
            </a:r>
            <a:endParaRPr lang="en-US" dirty="0"/>
          </a:p>
        </p:txBody>
      </p:sp>
    </p:spTree>
    <p:extLst>
      <p:ext uri="{BB962C8B-B14F-4D97-AF65-F5344CB8AC3E}">
        <p14:creationId xmlns:p14="http://schemas.microsoft.com/office/powerpoint/2010/main" xmlns="" val="3211898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Evidence Gathering Throughout the Administrative Process</a:t>
            </a:r>
            <a:endParaRPr lang="en-US" dirty="0"/>
          </a:p>
        </p:txBody>
      </p:sp>
      <p:sp>
        <p:nvSpPr>
          <p:cNvPr id="3" name="Content Placeholder 2"/>
          <p:cNvSpPr>
            <a:spLocks noGrp="1"/>
          </p:cNvSpPr>
          <p:nvPr>
            <p:ph idx="1"/>
          </p:nvPr>
        </p:nvSpPr>
        <p:spPr/>
        <p:txBody>
          <a:bodyPr>
            <a:normAutofit/>
          </a:bodyPr>
          <a:lstStyle/>
          <a:p>
            <a:r>
              <a:rPr lang="en-US" b="1" dirty="0" smtClean="0"/>
              <a:t>All Evidence Regulations </a:t>
            </a:r>
          </a:p>
          <a:p>
            <a:pPr lvl="1"/>
            <a:r>
              <a:rPr lang="en-US" b="1" dirty="0" smtClean="0"/>
              <a:t>Effective </a:t>
            </a:r>
            <a:r>
              <a:rPr lang="en-US" b="1" dirty="0"/>
              <a:t>April 20, 2015, Social Security claimant’s were required to: “inform [Social Security] about or submit all evidence known to you that relates to your disability claim.”  80 FR 14828-38 (March 20, 2015).</a:t>
            </a:r>
            <a:endParaRPr lang="en-US" dirty="0"/>
          </a:p>
          <a:p>
            <a:r>
              <a:rPr lang="en-US" dirty="0" smtClean="0"/>
              <a:t>Consultative Examinations/Medical Experts.</a:t>
            </a:r>
          </a:p>
          <a:p>
            <a:r>
              <a:rPr lang="en-US" dirty="0" smtClean="0"/>
              <a:t>Barriers to Developing a Good Administrative Record. </a:t>
            </a:r>
            <a:endParaRPr lang="en-US" dirty="0"/>
          </a:p>
        </p:txBody>
      </p:sp>
    </p:spTree>
    <p:extLst>
      <p:ext uri="{BB962C8B-B14F-4D97-AF65-F5344CB8AC3E}">
        <p14:creationId xmlns:p14="http://schemas.microsoft.com/office/powerpoint/2010/main" xmlns="" val="3314589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solidFill>
                  <a:prstClr val="black"/>
                </a:solidFill>
              </a:rPr>
              <a:t>EAJA Offset</a:t>
            </a:r>
            <a:endParaRPr lang="en-US" dirty="0"/>
          </a:p>
        </p:txBody>
      </p:sp>
      <p:sp>
        <p:nvSpPr>
          <p:cNvPr id="3" name="Content Placeholder 2"/>
          <p:cNvSpPr>
            <a:spLocks noGrp="1"/>
          </p:cNvSpPr>
          <p:nvPr>
            <p:ph idx="1"/>
          </p:nvPr>
        </p:nvSpPr>
        <p:spPr/>
        <p:txBody>
          <a:bodyPr>
            <a:normAutofit fontScale="92500" lnSpcReduction="20000"/>
          </a:bodyPr>
          <a:lstStyle/>
          <a:p>
            <a:pPr lvl="0">
              <a:buFont typeface="Wingdings" panose="05000000000000000000" pitchFamily="2" charset="2"/>
              <a:buChar char="q"/>
            </a:pPr>
            <a:r>
              <a:rPr lang="en-US" sz="1800" b="1" dirty="0" smtClean="0">
                <a:solidFill>
                  <a:prstClr val="black"/>
                </a:solidFill>
              </a:rPr>
              <a:t>EAJA belongs to the Plaintiff under </a:t>
            </a:r>
            <a:r>
              <a:rPr lang="en-US" sz="1800" b="1" i="1" dirty="0" smtClean="0">
                <a:solidFill>
                  <a:prstClr val="black"/>
                </a:solidFill>
              </a:rPr>
              <a:t>Astrue v. Ratliff</a:t>
            </a:r>
            <a:r>
              <a:rPr lang="en-US" sz="1800" b="1" dirty="0" smtClean="0">
                <a:solidFill>
                  <a:prstClr val="black"/>
                </a:solidFill>
              </a:rPr>
              <a:t>, 130 </a:t>
            </a:r>
            <a:r>
              <a:rPr lang="en-US" sz="1800" b="1" dirty="0" err="1" smtClean="0">
                <a:solidFill>
                  <a:prstClr val="black"/>
                </a:solidFill>
              </a:rPr>
              <a:t>S.Ct</a:t>
            </a:r>
            <a:r>
              <a:rPr lang="en-US" sz="1800" b="1" dirty="0" smtClean="0">
                <a:solidFill>
                  <a:prstClr val="black"/>
                </a:solidFill>
              </a:rPr>
              <a:t>. 2521 (2010). </a:t>
            </a:r>
          </a:p>
          <a:p>
            <a:pPr lvl="0">
              <a:buFont typeface="Wingdings" panose="05000000000000000000" pitchFamily="2" charset="2"/>
              <a:buChar char="q"/>
            </a:pPr>
            <a:endParaRPr lang="en-US" sz="1800" b="1" dirty="0">
              <a:solidFill>
                <a:prstClr val="black"/>
              </a:solidFill>
            </a:endParaRPr>
          </a:p>
          <a:p>
            <a:pPr lvl="0">
              <a:buFont typeface="Wingdings" panose="05000000000000000000" pitchFamily="2" charset="2"/>
              <a:buChar char="q"/>
            </a:pPr>
            <a:r>
              <a:rPr lang="en-US" sz="1800" b="1" dirty="0" smtClean="0">
                <a:solidFill>
                  <a:prstClr val="black"/>
                </a:solidFill>
              </a:rPr>
              <a:t>If an EAJA recipient has child support debt, educational loans, tax debt, or other federal debt, the amount of EAJA is sent to the Department of Treasury to repay the debt, and not to the Plaintiff or her attorney.</a:t>
            </a:r>
          </a:p>
          <a:p>
            <a:pPr lvl="0">
              <a:buFont typeface="Wingdings" panose="05000000000000000000" pitchFamily="2" charset="2"/>
              <a:buChar char="q"/>
            </a:pPr>
            <a:endParaRPr lang="en-US" sz="1800" b="1" dirty="0">
              <a:solidFill>
                <a:prstClr val="black"/>
              </a:solidFill>
            </a:endParaRPr>
          </a:p>
          <a:p>
            <a:pPr lvl="0">
              <a:buFont typeface="Wingdings" panose="05000000000000000000" pitchFamily="2" charset="2"/>
              <a:buChar char="q"/>
            </a:pPr>
            <a:r>
              <a:rPr lang="en-US" sz="1800" b="1" dirty="0" smtClean="0">
                <a:solidFill>
                  <a:prstClr val="black"/>
                </a:solidFill>
              </a:rPr>
              <a:t>Number of cases impacted by this is not clear – anecdotally 10-15%. </a:t>
            </a:r>
          </a:p>
          <a:p>
            <a:pPr lvl="0">
              <a:buFont typeface="Wingdings" panose="05000000000000000000" pitchFamily="2" charset="2"/>
              <a:buChar char="q"/>
            </a:pPr>
            <a:endParaRPr lang="en-US" sz="1800" b="1" dirty="0">
              <a:solidFill>
                <a:prstClr val="black"/>
              </a:solidFill>
            </a:endParaRPr>
          </a:p>
          <a:p>
            <a:pPr lvl="0">
              <a:buFont typeface="Wingdings" panose="05000000000000000000" pitchFamily="2" charset="2"/>
              <a:buChar char="q"/>
            </a:pPr>
            <a:r>
              <a:rPr lang="en-US" sz="1800" b="1" dirty="0" smtClean="0">
                <a:solidFill>
                  <a:prstClr val="black"/>
                </a:solidFill>
              </a:rPr>
              <a:t>Federal Court attorneys and can do check for debt prior to accepting a case on appeal. </a:t>
            </a:r>
          </a:p>
          <a:p>
            <a:pPr>
              <a:buFont typeface="Wingdings" panose="05000000000000000000" pitchFamily="2" charset="2"/>
              <a:buChar char="q"/>
            </a:pPr>
            <a:endParaRPr lang="en-US" sz="1800" b="1" dirty="0">
              <a:solidFill>
                <a:prstClr val="black"/>
              </a:solidFill>
            </a:endParaRPr>
          </a:p>
          <a:p>
            <a:pPr lvl="0">
              <a:buFont typeface="Wingdings" panose="05000000000000000000" pitchFamily="2" charset="2"/>
              <a:buChar char="q"/>
            </a:pPr>
            <a:r>
              <a:rPr lang="en-US" sz="1800" b="1" dirty="0" smtClean="0">
                <a:solidFill>
                  <a:prstClr val="black"/>
                </a:solidFill>
              </a:rPr>
              <a:t>If EAJA is offset, attorneys will look to fees under 42 U.S.C. 406(b) for payment, if a favorable decision is reached on remand or if the Court orders calculation of benefits. </a:t>
            </a:r>
          </a:p>
          <a:p>
            <a:pPr marL="0" lvl="0" indent="0">
              <a:buNone/>
            </a:pPr>
            <a:r>
              <a:rPr lang="en-US" sz="1800" b="1" dirty="0">
                <a:solidFill>
                  <a:prstClr val="black"/>
                </a:solidFill>
              </a:rPr>
              <a:t>	</a:t>
            </a:r>
          </a:p>
          <a:p>
            <a:pPr marL="0" lvl="0" indent="0">
              <a:buNone/>
            </a:pPr>
            <a:endParaRPr lang="en-US" sz="1800" b="1" dirty="0" smtClean="0">
              <a:solidFill>
                <a:prstClr val="black"/>
              </a:solidFill>
            </a:endParaRPr>
          </a:p>
          <a:p>
            <a:pPr marL="0" lvl="0" indent="0">
              <a:buNone/>
            </a:pPr>
            <a:endParaRPr lang="en-US" sz="1800" dirty="0">
              <a:solidFill>
                <a:prstClr val="black"/>
              </a:solidFill>
            </a:endParaRPr>
          </a:p>
          <a:p>
            <a:pPr marL="0" lvl="0" indent="0">
              <a:buNone/>
            </a:pPr>
            <a:r>
              <a:rPr lang="en-US" sz="1800" b="1" dirty="0">
                <a:solidFill>
                  <a:prstClr val="black"/>
                </a:solidFill>
              </a:rPr>
              <a:t/>
            </a:r>
            <a:br>
              <a:rPr lang="en-US" sz="1800" b="1" dirty="0">
                <a:solidFill>
                  <a:prstClr val="black"/>
                </a:solidFill>
              </a:rPr>
            </a:br>
            <a:endParaRPr lang="en-US" sz="1800" dirty="0">
              <a:solidFill>
                <a:prstClr val="black"/>
              </a:solidFill>
            </a:endParaRPr>
          </a:p>
          <a:p>
            <a:endParaRPr lang="en-US" dirty="0"/>
          </a:p>
        </p:txBody>
      </p:sp>
    </p:spTree>
    <p:extLst>
      <p:ext uri="{BB962C8B-B14F-4D97-AF65-F5344CB8AC3E}">
        <p14:creationId xmlns:p14="http://schemas.microsoft.com/office/powerpoint/2010/main" xmlns="" val="368092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US" sz="3200" b="1" dirty="0">
                <a:solidFill>
                  <a:prstClr val="black"/>
                </a:solidFill>
                <a:ea typeface="+mn-ea"/>
                <a:cs typeface="+mn-cs"/>
              </a:rPr>
              <a:t>Considering Impacts of Remedy Determinations on Remand Proceedings. </a:t>
            </a:r>
            <a:r>
              <a:rPr lang="en-US" sz="3200" b="1" dirty="0" smtClean="0">
                <a:solidFill>
                  <a:prstClr val="black"/>
                </a:solidFill>
                <a:ea typeface="+mn-ea"/>
                <a:cs typeface="+mn-cs"/>
              </a:rPr>
              <a:t> </a:t>
            </a:r>
            <a:endParaRPr lang="en-US" dirty="0"/>
          </a:p>
        </p:txBody>
      </p:sp>
      <p:sp>
        <p:nvSpPr>
          <p:cNvPr id="3" name="Content Placeholder 2"/>
          <p:cNvSpPr>
            <a:spLocks noGrp="1"/>
          </p:cNvSpPr>
          <p:nvPr>
            <p:ph idx="1"/>
          </p:nvPr>
        </p:nvSpPr>
        <p:spPr/>
        <p:txBody>
          <a:bodyPr/>
          <a:lstStyle/>
          <a:p>
            <a:r>
              <a:rPr lang="en-US" dirty="0" smtClean="0"/>
              <a:t>Whether to affirm specific findings, i.e. credibility or rejection of medical opinions. </a:t>
            </a:r>
          </a:p>
          <a:p>
            <a:r>
              <a:rPr lang="en-US" dirty="0" smtClean="0"/>
              <a:t>Whether to address all the issues raised where the appropriate remedy is remand.</a:t>
            </a:r>
          </a:p>
          <a:p>
            <a:r>
              <a:rPr lang="en-US" dirty="0" smtClean="0"/>
              <a:t>How to give ALJ’s leeway in light of new evidence or conditions on remand. </a:t>
            </a:r>
            <a:endParaRPr lang="en-US" dirty="0"/>
          </a:p>
        </p:txBody>
      </p:sp>
    </p:spTree>
    <p:extLst>
      <p:ext uri="{BB962C8B-B14F-4D97-AF65-F5344CB8AC3E}">
        <p14:creationId xmlns:p14="http://schemas.microsoft.com/office/powerpoint/2010/main" xmlns="" val="4074019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b="1" dirty="0"/>
              <a:t>Concerns Regarding the Administrative Process and Impact on Claimants </a:t>
            </a:r>
            <a:endParaRPr lang="en-US" dirty="0"/>
          </a:p>
          <a:p>
            <a:r>
              <a:rPr lang="en-US" b="1" dirty="0" smtClean="0"/>
              <a:t>Evidence </a:t>
            </a:r>
            <a:r>
              <a:rPr lang="en-US" b="1" dirty="0"/>
              <a:t>Gathering Throughout the Administrative Process.  </a:t>
            </a:r>
            <a:endParaRPr lang="en-US" b="1" dirty="0" smtClean="0"/>
          </a:p>
          <a:p>
            <a:r>
              <a:rPr lang="en-US" b="1" dirty="0" smtClean="0"/>
              <a:t>EAJA </a:t>
            </a:r>
            <a:r>
              <a:rPr lang="en-US" b="1" dirty="0"/>
              <a:t>Offset.</a:t>
            </a:r>
            <a:endParaRPr lang="en-US" dirty="0"/>
          </a:p>
          <a:p>
            <a:r>
              <a:rPr lang="en-US" b="1" dirty="0" smtClean="0"/>
              <a:t>Considering </a:t>
            </a:r>
            <a:r>
              <a:rPr lang="en-US" b="1" dirty="0"/>
              <a:t>Impacts of Remedy </a:t>
            </a:r>
            <a:r>
              <a:rPr lang="en-US" b="1" dirty="0" smtClean="0"/>
              <a:t>Determinations </a:t>
            </a:r>
            <a:r>
              <a:rPr lang="en-US" b="1" dirty="0"/>
              <a:t>on </a:t>
            </a:r>
            <a:r>
              <a:rPr lang="en-US" b="1" dirty="0" smtClean="0"/>
              <a:t>Remand Proceedings. </a:t>
            </a:r>
            <a:r>
              <a:rPr lang="en-US" b="1" dirty="0"/>
              <a:t/>
            </a:r>
            <a:br>
              <a:rPr lang="en-US" b="1" dirty="0"/>
            </a:br>
            <a:endParaRPr lang="en-US" dirty="0"/>
          </a:p>
          <a:p>
            <a:endParaRPr lang="en-US" dirty="0"/>
          </a:p>
        </p:txBody>
      </p:sp>
    </p:spTree>
    <p:extLst>
      <p:ext uri="{BB962C8B-B14F-4D97-AF65-F5344CB8AC3E}">
        <p14:creationId xmlns:p14="http://schemas.microsoft.com/office/powerpoint/2010/main" xmlns="" val="3347646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Concerns Regarding the Administrative Process and Impact on Claimants </a:t>
            </a:r>
            <a:endParaRPr lang="en-US" dirty="0"/>
          </a:p>
        </p:txBody>
      </p:sp>
      <p:sp>
        <p:nvSpPr>
          <p:cNvPr id="6" name="Content Placeholder 5"/>
          <p:cNvSpPr>
            <a:spLocks noGrp="1"/>
          </p:cNvSpPr>
          <p:nvPr>
            <p:ph idx="1"/>
          </p:nvPr>
        </p:nvSpPr>
        <p:spPr/>
        <p:txBody>
          <a:bodyPr>
            <a:normAutofit lnSpcReduction="10000"/>
          </a:bodyPr>
          <a:lstStyle/>
          <a:p>
            <a:pPr marL="0" indent="0">
              <a:buNone/>
            </a:pPr>
            <a:r>
              <a:rPr lang="en-US" dirty="0" smtClean="0"/>
              <a:t>“Hearing processing times are increasing. ALJ allowance rates are decreasing. Cases pending more than one year are increasing. Senior attorney advisor fully favorable decisions are decreasing. The number of cases pending per ALJ are increasing. The number of available ALJs is decreasing.” </a:t>
            </a:r>
          </a:p>
          <a:p>
            <a:pPr marL="0" indent="0">
              <a:buNone/>
            </a:pPr>
            <a:r>
              <a:rPr lang="en-US" dirty="0" smtClean="0"/>
              <a:t>NOSSCR Social Security Forum, Volume 36, Number 11, December, 2014. </a:t>
            </a:r>
            <a:endParaRPr lang="en-US" dirty="0"/>
          </a:p>
        </p:txBody>
      </p:sp>
    </p:spTree>
    <p:extLst>
      <p:ext uri="{BB962C8B-B14F-4D97-AF65-F5344CB8AC3E}">
        <p14:creationId xmlns:p14="http://schemas.microsoft.com/office/powerpoint/2010/main" xmlns="" val="388672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1"/>
            <p:extLst>
              <p:ext uri="{D42A27DB-BD31-4B8C-83A1-F6EECF244321}">
                <p14:modId xmlns:p14="http://schemas.microsoft.com/office/powerpoint/2010/main" xmlns="" val="1123353832"/>
              </p:ext>
            </p:extLst>
          </p:nvPr>
        </p:nvGraphicFramePr>
        <p:xfrm>
          <a:off x="1076325" y="2916777"/>
          <a:ext cx="2800350" cy="1892808"/>
        </p:xfrm>
        <a:graphic>
          <a:graphicData uri="http://schemas.openxmlformats.org/drawingml/2006/table">
            <a:tbl>
              <a:tblPr firstRow="1" firstCol="1" lastRow="1" lastCol="1" bandRow="1" bandCol="1"/>
              <a:tblGrid>
                <a:gridCol w="727710"/>
                <a:gridCol w="643890"/>
                <a:gridCol w="742950"/>
                <a:gridCol w="685800"/>
              </a:tblGrid>
              <a:tr h="0">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Seattle</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Tacoma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National</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FY 2008</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effectLst/>
                          <a:latin typeface="Times New Roman"/>
                          <a:ea typeface="Times New Roman"/>
                          <a:cs typeface="Times New Roman"/>
                        </a:rPr>
                        <a:t>---------</a:t>
                      </a:r>
                      <a:r>
                        <a:rPr lang="en-US" sz="1200" dirty="0">
                          <a:effectLst/>
                          <a:latin typeface="Times New Roman"/>
                          <a:ea typeface="Times New Roman"/>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 </a:t>
                      </a:r>
                      <a:r>
                        <a:rPr lang="en-US" sz="1200" dirty="0" smtClean="0">
                          <a:effectLst/>
                          <a:latin typeface="Times New Roman"/>
                          <a:ea typeface="Times New Roman"/>
                          <a:cs typeface="Times New Roman"/>
                        </a:rPr>
                        <a:t>----------</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63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FY 2009</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effectLst/>
                          <a:latin typeface="Times New Roman"/>
                          <a:ea typeface="Times New Roman"/>
                          <a:cs typeface="Times New Roman"/>
                        </a:rPr>
                        <a:t>---------</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smtClean="0">
                          <a:effectLst/>
                          <a:latin typeface="Times New Roman"/>
                          <a:ea typeface="Times New Roman"/>
                          <a:cs typeface="Times New Roman"/>
                        </a:rPr>
                        <a:t>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63</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FY 2010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75%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N/A</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62</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FY 2011</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66%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N/A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58</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b="0" dirty="0">
                          <a:effectLst/>
                          <a:latin typeface="Times New Roman"/>
                          <a:ea typeface="Times New Roman"/>
                          <a:cs typeface="Times New Roman"/>
                        </a:rPr>
                        <a:t>FY 2012</a:t>
                      </a:r>
                      <a:endParaRPr lang="en-US" sz="11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0" dirty="0">
                          <a:effectLst/>
                          <a:latin typeface="Times New Roman"/>
                          <a:ea typeface="Times New Roman"/>
                          <a:cs typeface="Times New Roman"/>
                        </a:rPr>
                        <a:t>54% </a:t>
                      </a:r>
                      <a:endParaRPr lang="en-US" sz="11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0">
                          <a:effectLst/>
                          <a:latin typeface="Times New Roman"/>
                          <a:ea typeface="Times New Roman"/>
                          <a:cs typeface="Times New Roman"/>
                        </a:rPr>
                        <a:t>53% </a:t>
                      </a:r>
                      <a:endParaRPr lang="en-US" sz="1100" b="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0" dirty="0">
                          <a:effectLst/>
                          <a:latin typeface="Times New Roman"/>
                          <a:ea typeface="Times New Roman"/>
                          <a:cs typeface="Times New Roman"/>
                        </a:rPr>
                        <a:t>52</a:t>
                      </a:r>
                      <a:endParaRPr lang="en-US" sz="11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FY 2013</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42%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60%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48</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FY 2014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41%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63%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45</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FY 2015 </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40%</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a:ea typeface="Times New Roman"/>
                          <a:cs typeface="Times New Roman"/>
                        </a:rPr>
                        <a:t>59%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a:ea typeface="Times New Roman"/>
                          <a:cs typeface="Times New Roman"/>
                        </a:rPr>
                        <a:t>N/A</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itle 1"/>
          <p:cNvSpPr>
            <a:spLocks noGrp="1"/>
          </p:cNvSpPr>
          <p:nvPr>
            <p:ph type="title"/>
          </p:nvPr>
        </p:nvSpPr>
        <p:spPr/>
        <p:txBody>
          <a:bodyPr>
            <a:normAutofit fontScale="90000"/>
          </a:bodyPr>
          <a:lstStyle/>
          <a:p>
            <a:r>
              <a:rPr lang="en-US" dirty="0" smtClean="0"/>
              <a:t>Decreasing Allowance Rates at the Hearing Level </a:t>
            </a:r>
            <a:endParaRPr lang="en-US" dirty="0"/>
          </a:p>
        </p:txBody>
      </p:sp>
      <p:sp>
        <p:nvSpPr>
          <p:cNvPr id="7" name="Content Placeholder 6"/>
          <p:cNvSpPr>
            <a:spLocks noGrp="1"/>
          </p:cNvSpPr>
          <p:nvPr>
            <p:ph sz="half" idx="2"/>
          </p:nvPr>
        </p:nvSpPr>
        <p:spPr/>
        <p:txBody>
          <a:bodyPr>
            <a:normAutofit fontScale="77500" lnSpcReduction="20000"/>
          </a:bodyPr>
          <a:lstStyle/>
          <a:p>
            <a:pPr marL="0" marR="0" indent="0">
              <a:lnSpc>
                <a:spcPct val="115000"/>
              </a:lnSpc>
              <a:spcBef>
                <a:spcPts val="0"/>
              </a:spcBef>
              <a:spcAft>
                <a:spcPts val="1000"/>
              </a:spcAft>
              <a:buNone/>
            </a:pPr>
            <a:r>
              <a:rPr lang="en-US" dirty="0">
                <a:ea typeface="Calibri"/>
                <a:cs typeface="Times New Roman"/>
              </a:rPr>
              <a:t>The nation has seen a significant decrease in the percentage of cases granted at the hearing level, from 62% in 2010 to 45% in 2014, a 17% change. </a:t>
            </a:r>
            <a:endParaRPr lang="en-US" dirty="0" smtClean="0">
              <a:ea typeface="Calibri"/>
              <a:cs typeface="Times New Roman"/>
            </a:endParaRPr>
          </a:p>
          <a:p>
            <a:pPr marL="0" marR="0" indent="0">
              <a:lnSpc>
                <a:spcPct val="115000"/>
              </a:lnSpc>
              <a:spcBef>
                <a:spcPts val="0"/>
              </a:spcBef>
              <a:spcAft>
                <a:spcPts val="1000"/>
              </a:spcAft>
              <a:buNone/>
            </a:pPr>
            <a:r>
              <a:rPr lang="en-US" dirty="0" smtClean="0">
                <a:ea typeface="Calibri"/>
                <a:cs typeface="Times New Roman"/>
              </a:rPr>
              <a:t>The </a:t>
            </a:r>
            <a:r>
              <a:rPr lang="en-US" dirty="0">
                <a:ea typeface="Calibri"/>
                <a:cs typeface="Times New Roman"/>
              </a:rPr>
              <a:t>change in </a:t>
            </a:r>
            <a:r>
              <a:rPr lang="en-US" dirty="0" smtClean="0">
                <a:ea typeface="Calibri"/>
                <a:cs typeface="Times New Roman"/>
              </a:rPr>
              <a:t>rates at the </a:t>
            </a:r>
            <a:r>
              <a:rPr lang="en-US" dirty="0">
                <a:ea typeface="Calibri"/>
                <a:cs typeface="Times New Roman"/>
              </a:rPr>
              <a:t>Seattle Hearing office, has been even greater. In FY 2010, claimants in Seattle received favorable decisions on average 75% of the time. That number sank to 40% in </a:t>
            </a:r>
            <a:r>
              <a:rPr lang="en-US" dirty="0" smtClean="0">
                <a:ea typeface="Calibri"/>
                <a:cs typeface="Times New Roman"/>
              </a:rPr>
              <a:t>2015; a 35</a:t>
            </a:r>
            <a:r>
              <a:rPr lang="en-US" dirty="0">
                <a:ea typeface="Calibri"/>
                <a:cs typeface="Times New Roman"/>
              </a:rPr>
              <a:t>% decrease.   </a:t>
            </a:r>
          </a:p>
          <a:p>
            <a:endParaRPr lang="en-US" dirty="0"/>
          </a:p>
        </p:txBody>
      </p:sp>
      <p:sp>
        <p:nvSpPr>
          <p:cNvPr id="9" name="Rectangle 2"/>
          <p:cNvSpPr>
            <a:spLocks noChangeArrowheads="1"/>
          </p:cNvSpPr>
          <p:nvPr/>
        </p:nvSpPr>
        <p:spPr bwMode="auto">
          <a:xfrm>
            <a:off x="1076325" y="2916238"/>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814628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Decreasing Reversal Rates at the Appeals Council</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2194663679"/>
              </p:ext>
            </p:extLst>
          </p:nvPr>
        </p:nvGraphicFramePr>
        <p:xfrm>
          <a:off x="1295400" y="1752600"/>
          <a:ext cx="2514600" cy="2978118"/>
        </p:xfrm>
        <a:graphic>
          <a:graphicData uri="http://schemas.openxmlformats.org/drawingml/2006/table">
            <a:tbl>
              <a:tblPr firstRow="1" firstCol="1" bandRow="1"/>
              <a:tblGrid>
                <a:gridCol w="878388"/>
                <a:gridCol w="1636212"/>
              </a:tblGrid>
              <a:tr h="661804">
                <a:tc>
                  <a:txBody>
                    <a:bodyPr/>
                    <a:lstStyle/>
                    <a:p>
                      <a:pPr marL="0" marR="0">
                        <a:lnSpc>
                          <a:spcPct val="115000"/>
                        </a:lnSpc>
                        <a:spcBef>
                          <a:spcPts val="0"/>
                        </a:spcBef>
                        <a:spcAft>
                          <a:spcPts val="0"/>
                        </a:spcAft>
                      </a:pPr>
                      <a:r>
                        <a:rPr lang="en-US" sz="1600" b="1" baseline="0" dirty="0">
                          <a:effectLst/>
                          <a:latin typeface="Calibri"/>
                          <a:ea typeface="Calibri"/>
                          <a:cs typeface="Times New Roman"/>
                        </a:rPr>
                        <a:t>Year</a:t>
                      </a:r>
                      <a:endParaRPr lang="en-US" sz="1600" baseline="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baseline="0">
                          <a:effectLst/>
                          <a:latin typeface="Calibri"/>
                          <a:ea typeface="Calibri"/>
                          <a:cs typeface="Times New Roman"/>
                        </a:rPr>
                        <a:t>Cases Allowed or Remanded   </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902">
                <a:tc>
                  <a:txBody>
                    <a:bodyPr/>
                    <a:lstStyle/>
                    <a:p>
                      <a:pPr marL="0" marR="0">
                        <a:lnSpc>
                          <a:spcPct val="115000"/>
                        </a:lnSpc>
                        <a:spcBef>
                          <a:spcPts val="0"/>
                        </a:spcBef>
                        <a:spcAft>
                          <a:spcPts val="0"/>
                        </a:spcAft>
                      </a:pPr>
                      <a:r>
                        <a:rPr lang="en-US" sz="1600" b="1" baseline="0" dirty="0">
                          <a:effectLst/>
                          <a:latin typeface="Calibri"/>
                          <a:ea typeface="Calibri"/>
                          <a:cs typeface="Times New Roman"/>
                        </a:rPr>
                        <a:t>2008</a:t>
                      </a:r>
                      <a:endParaRPr lang="en-US" sz="1600" baseline="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baseline="0">
                          <a:effectLst/>
                          <a:latin typeface="Calibri"/>
                          <a:ea typeface="Calibri"/>
                          <a:cs typeface="Times New Roman"/>
                        </a:rPr>
                        <a:t>24%</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902">
                <a:tc>
                  <a:txBody>
                    <a:bodyPr/>
                    <a:lstStyle/>
                    <a:p>
                      <a:pPr marL="0" marR="0">
                        <a:lnSpc>
                          <a:spcPct val="115000"/>
                        </a:lnSpc>
                        <a:spcBef>
                          <a:spcPts val="0"/>
                        </a:spcBef>
                        <a:spcAft>
                          <a:spcPts val="0"/>
                        </a:spcAft>
                      </a:pPr>
                      <a:r>
                        <a:rPr lang="en-US" sz="1600" b="1" baseline="0">
                          <a:effectLst/>
                          <a:latin typeface="Calibri"/>
                          <a:ea typeface="Calibri"/>
                          <a:cs typeface="Times New Roman"/>
                        </a:rPr>
                        <a:t>2009</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baseline="0">
                          <a:effectLst/>
                          <a:latin typeface="Calibri"/>
                          <a:ea typeface="Calibri"/>
                          <a:cs typeface="Times New Roman"/>
                        </a:rPr>
                        <a:t>24%</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902">
                <a:tc>
                  <a:txBody>
                    <a:bodyPr/>
                    <a:lstStyle/>
                    <a:p>
                      <a:pPr marL="0" marR="0">
                        <a:lnSpc>
                          <a:spcPct val="115000"/>
                        </a:lnSpc>
                        <a:spcBef>
                          <a:spcPts val="0"/>
                        </a:spcBef>
                        <a:spcAft>
                          <a:spcPts val="0"/>
                        </a:spcAft>
                      </a:pPr>
                      <a:r>
                        <a:rPr lang="en-US" sz="1600" b="1" baseline="0">
                          <a:effectLst/>
                          <a:latin typeface="Calibri"/>
                          <a:ea typeface="Calibri"/>
                          <a:cs typeface="Times New Roman"/>
                        </a:rPr>
                        <a:t>2010</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baseline="0" dirty="0">
                          <a:effectLst/>
                          <a:latin typeface="Calibri"/>
                          <a:ea typeface="Calibri"/>
                          <a:cs typeface="Times New Roman"/>
                        </a:rPr>
                        <a:t>24%</a:t>
                      </a:r>
                      <a:endParaRPr lang="en-US" sz="1600" baseline="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902">
                <a:tc>
                  <a:txBody>
                    <a:bodyPr/>
                    <a:lstStyle/>
                    <a:p>
                      <a:pPr marL="0" marR="0">
                        <a:lnSpc>
                          <a:spcPct val="115000"/>
                        </a:lnSpc>
                        <a:spcBef>
                          <a:spcPts val="0"/>
                        </a:spcBef>
                        <a:spcAft>
                          <a:spcPts val="0"/>
                        </a:spcAft>
                      </a:pPr>
                      <a:r>
                        <a:rPr lang="en-US" sz="1600" b="1" baseline="0">
                          <a:effectLst/>
                          <a:latin typeface="Calibri"/>
                          <a:ea typeface="Calibri"/>
                          <a:cs typeface="Times New Roman"/>
                        </a:rPr>
                        <a:t>2011</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baseline="0">
                          <a:effectLst/>
                          <a:latin typeface="Calibri"/>
                          <a:ea typeface="Calibri"/>
                          <a:cs typeface="Times New Roman"/>
                        </a:rPr>
                        <a:t>23%</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902">
                <a:tc>
                  <a:txBody>
                    <a:bodyPr/>
                    <a:lstStyle/>
                    <a:p>
                      <a:pPr marL="0" marR="0">
                        <a:lnSpc>
                          <a:spcPct val="115000"/>
                        </a:lnSpc>
                        <a:spcBef>
                          <a:spcPts val="0"/>
                        </a:spcBef>
                        <a:spcAft>
                          <a:spcPts val="0"/>
                        </a:spcAft>
                      </a:pPr>
                      <a:r>
                        <a:rPr lang="en-US" sz="1600" b="1" baseline="0">
                          <a:effectLst/>
                          <a:latin typeface="Calibri"/>
                          <a:ea typeface="Calibri"/>
                          <a:cs typeface="Times New Roman"/>
                        </a:rPr>
                        <a:t>2012</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baseline="0" dirty="0">
                          <a:effectLst/>
                          <a:latin typeface="Calibri"/>
                          <a:ea typeface="Calibri"/>
                          <a:cs typeface="Times New Roman"/>
                        </a:rPr>
                        <a:t>20%</a:t>
                      </a:r>
                      <a:endParaRPr lang="en-US" sz="1600" baseline="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902">
                <a:tc>
                  <a:txBody>
                    <a:bodyPr/>
                    <a:lstStyle/>
                    <a:p>
                      <a:pPr marL="0" marR="0">
                        <a:lnSpc>
                          <a:spcPct val="115000"/>
                        </a:lnSpc>
                        <a:spcBef>
                          <a:spcPts val="0"/>
                        </a:spcBef>
                        <a:spcAft>
                          <a:spcPts val="0"/>
                        </a:spcAft>
                      </a:pPr>
                      <a:r>
                        <a:rPr lang="en-US" sz="1600" b="1" baseline="0">
                          <a:effectLst/>
                          <a:latin typeface="Calibri"/>
                          <a:ea typeface="Calibri"/>
                          <a:cs typeface="Times New Roman"/>
                        </a:rPr>
                        <a:t>2013</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baseline="0">
                          <a:effectLst/>
                          <a:latin typeface="Calibri"/>
                          <a:ea typeface="Calibri"/>
                          <a:cs typeface="Times New Roman"/>
                        </a:rPr>
                        <a:t>18%</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902">
                <a:tc>
                  <a:txBody>
                    <a:bodyPr/>
                    <a:lstStyle/>
                    <a:p>
                      <a:pPr marL="0" marR="0">
                        <a:lnSpc>
                          <a:spcPct val="115000"/>
                        </a:lnSpc>
                        <a:spcBef>
                          <a:spcPts val="0"/>
                        </a:spcBef>
                        <a:spcAft>
                          <a:spcPts val="0"/>
                        </a:spcAft>
                      </a:pPr>
                      <a:r>
                        <a:rPr lang="en-US" sz="1600" b="1" baseline="0">
                          <a:effectLst/>
                          <a:latin typeface="Calibri"/>
                          <a:ea typeface="Calibri"/>
                          <a:cs typeface="Times New Roman"/>
                        </a:rPr>
                        <a:t>2014</a:t>
                      </a:r>
                      <a:endParaRPr lang="en-US" sz="1600" baseline="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baseline="0" dirty="0">
                          <a:effectLst/>
                          <a:latin typeface="Calibri"/>
                          <a:ea typeface="Calibri"/>
                          <a:cs typeface="Times New Roman"/>
                        </a:rPr>
                        <a:t>15%</a:t>
                      </a:r>
                      <a:endParaRPr lang="en-US" sz="1600" baseline="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Content Placeholder 3"/>
          <p:cNvSpPr>
            <a:spLocks noGrp="1"/>
          </p:cNvSpPr>
          <p:nvPr>
            <p:ph sz="half" idx="2"/>
          </p:nvPr>
        </p:nvSpPr>
        <p:spPr/>
        <p:txBody>
          <a:bodyPr/>
          <a:lstStyle/>
          <a:p>
            <a:pPr marL="0" marR="0" indent="0">
              <a:lnSpc>
                <a:spcPct val="115000"/>
              </a:lnSpc>
              <a:spcBef>
                <a:spcPts val="0"/>
              </a:spcBef>
              <a:spcAft>
                <a:spcPts val="1000"/>
              </a:spcAft>
              <a:buNone/>
            </a:pPr>
            <a:r>
              <a:rPr lang="en-US" b="1" dirty="0">
                <a:ea typeface="Calibri"/>
                <a:cs typeface="Times New Roman"/>
              </a:rPr>
              <a:t>In this same period, the Appeals Council Granted Review in a </a:t>
            </a:r>
            <a:r>
              <a:rPr lang="en-US" b="1" dirty="0" smtClean="0">
                <a:ea typeface="Calibri"/>
                <a:cs typeface="Times New Roman"/>
              </a:rPr>
              <a:t>declining number </a:t>
            </a:r>
            <a:r>
              <a:rPr lang="en-US" b="1" dirty="0">
                <a:ea typeface="Calibri"/>
                <a:cs typeface="Times New Roman"/>
              </a:rPr>
              <a:t>of cases.</a:t>
            </a:r>
            <a:endParaRPr lang="en-US" dirty="0">
              <a:ea typeface="Calibri"/>
              <a:cs typeface="Times New Roman"/>
            </a:endParaRPr>
          </a:p>
          <a:p>
            <a:pPr lvl="1"/>
            <a:endParaRPr lang="en-US" dirty="0"/>
          </a:p>
        </p:txBody>
      </p:sp>
      <p:sp>
        <p:nvSpPr>
          <p:cNvPr id="6" name="Rectangle 1"/>
          <p:cNvSpPr>
            <a:spLocks noChangeArrowheads="1"/>
          </p:cNvSpPr>
          <p:nvPr/>
        </p:nvSpPr>
        <p:spPr bwMode="auto">
          <a:xfrm>
            <a:off x="1641475" y="28956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351064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000" dirty="0">
                <a:solidFill>
                  <a:prstClr val="black"/>
                </a:solidFill>
              </a:rPr>
              <a:t>Fewer Hearing Decisions Are Being </a:t>
            </a:r>
            <a:r>
              <a:rPr lang="en-US" sz="4000" dirty="0" smtClean="0">
                <a:solidFill>
                  <a:prstClr val="black"/>
                </a:solidFill>
              </a:rPr>
              <a:t>Issued in Seattle and Nationwide </a:t>
            </a:r>
            <a:endParaRPr lang="en-US" dirty="0"/>
          </a:p>
        </p:txBody>
      </p:sp>
      <p:sp>
        <p:nvSpPr>
          <p:cNvPr id="6" name="Content Placeholder 5"/>
          <p:cNvSpPr>
            <a:spLocks noGrp="1"/>
          </p:cNvSpPr>
          <p:nvPr>
            <p:ph idx="1"/>
          </p:nvPr>
        </p:nvSpPr>
        <p:spPr/>
        <p:txBody>
          <a:bodyPr/>
          <a:lstStyle/>
          <a:p>
            <a:pPr marL="0" indent="0">
              <a:buNone/>
            </a:pP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xmlns="" val="23539904"/>
              </p:ext>
            </p:extLst>
          </p:nvPr>
        </p:nvGraphicFramePr>
        <p:xfrm>
          <a:off x="1520825" y="2589213"/>
          <a:ext cx="5930900" cy="1957387"/>
        </p:xfrm>
        <a:graphic>
          <a:graphicData uri="http://schemas.openxmlformats.org/presentationml/2006/ole">
            <p:oleObj spid="_x0000_s4106" name="Document" r:id="rId3" imgW="6093237" imgH="2009026" progId="Word.Document.12">
              <p:embed/>
            </p:oleObj>
          </a:graphicData>
        </a:graphic>
      </p:graphicFrame>
    </p:spTree>
    <p:extLst>
      <p:ext uri="{BB962C8B-B14F-4D97-AF65-F5344CB8AC3E}">
        <p14:creationId xmlns:p14="http://schemas.microsoft.com/office/powerpoint/2010/main" xmlns="" val="1775541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Waits for Hearings Are Increasing</a:t>
            </a:r>
            <a:endParaRPr lang="en-US" dirty="0"/>
          </a:p>
        </p:txBody>
      </p:sp>
      <p:graphicFrame>
        <p:nvGraphicFramePr>
          <p:cNvPr id="6" name="Content Placeholder 5"/>
          <p:cNvGraphicFramePr>
            <a:graphicFrameLocks noGrp="1"/>
          </p:cNvGraphicFramePr>
          <p:nvPr>
            <p:ph sz="half" idx="1"/>
          </p:nvPr>
        </p:nvGraphicFramePr>
        <p:xfrm>
          <a:off x="1049337" y="2995644"/>
          <a:ext cx="2854325" cy="1735074"/>
        </p:xfrm>
        <a:graphic>
          <a:graphicData uri="http://schemas.openxmlformats.org/drawingml/2006/table">
            <a:tbl>
              <a:tblPr firstRow="1" firstCol="1" bandRow="1"/>
              <a:tblGrid>
                <a:gridCol w="682625"/>
                <a:gridCol w="1085850"/>
                <a:gridCol w="1085850"/>
              </a:tblGrid>
              <a:tr h="0">
                <a:tc>
                  <a:txBody>
                    <a:bodyPr/>
                    <a:lstStyle/>
                    <a:p>
                      <a:pPr marL="0" marR="0">
                        <a:lnSpc>
                          <a:spcPct val="115000"/>
                        </a:lnSpc>
                        <a:spcBef>
                          <a:spcPts val="0"/>
                        </a:spcBef>
                        <a:spcAft>
                          <a:spcPts val="0"/>
                        </a:spcAft>
                      </a:pPr>
                      <a:r>
                        <a:rPr lang="en-US" sz="1100" b="1">
                          <a:effectLst/>
                          <a:latin typeface="Calibri"/>
                          <a:ea typeface="Calibri"/>
                          <a:cs typeface="Times New Roman"/>
                        </a:rPr>
                        <a:t>Date</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Seattle Hearing Office Wait Time (days)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Seattle Hearing Office Wait Time (months)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1">
                          <a:effectLst/>
                          <a:latin typeface="Calibri"/>
                          <a:ea typeface="Calibri"/>
                          <a:cs typeface="Times New Roman"/>
                        </a:rPr>
                        <a:t>2010</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437</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14.5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1">
                          <a:effectLst/>
                          <a:latin typeface="Calibri"/>
                          <a:ea typeface="Calibri"/>
                          <a:cs typeface="Times New Roman"/>
                        </a:rPr>
                        <a:t>2011</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391</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13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1">
                          <a:effectLst/>
                          <a:latin typeface="Calibri"/>
                          <a:ea typeface="Calibri"/>
                          <a:cs typeface="Times New Roman"/>
                        </a:rPr>
                        <a:t>2012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323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10.8</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1">
                          <a:effectLst/>
                          <a:latin typeface="Calibri"/>
                          <a:ea typeface="Calibri"/>
                          <a:cs typeface="Times New Roman"/>
                        </a:rPr>
                        <a:t>2013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317</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10.6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1">
                          <a:effectLst/>
                          <a:latin typeface="Calibri"/>
                          <a:ea typeface="Calibri"/>
                          <a:cs typeface="Times New Roman"/>
                        </a:rPr>
                        <a:t>2014</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362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12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b="1">
                          <a:effectLst/>
                          <a:latin typeface="Calibri"/>
                          <a:ea typeface="Calibri"/>
                          <a:cs typeface="Times New Roman"/>
                        </a:rPr>
                        <a:t>2015</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a:effectLst/>
                          <a:latin typeface="Calibri"/>
                          <a:ea typeface="Calibri"/>
                          <a:cs typeface="Times New Roman"/>
                        </a:rPr>
                        <a:t>410</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b="1" dirty="0">
                          <a:effectLst/>
                          <a:latin typeface="Calibri"/>
                          <a:ea typeface="Calibri"/>
                          <a:cs typeface="Times New Roman"/>
                        </a:rPr>
                        <a:t>13.7</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Content Placeholder 4"/>
          <p:cNvSpPr>
            <a:spLocks noGrp="1"/>
          </p:cNvSpPr>
          <p:nvPr>
            <p:ph sz="half" idx="2"/>
          </p:nvPr>
        </p:nvSpPr>
        <p:spPr/>
        <p:txBody>
          <a:bodyPr>
            <a:normAutofit fontScale="85000" lnSpcReduction="20000"/>
          </a:bodyPr>
          <a:lstStyle/>
          <a:p>
            <a:r>
              <a:rPr lang="en-US" dirty="0" smtClean="0"/>
              <a:t>In </a:t>
            </a:r>
            <a:r>
              <a:rPr lang="en-US" dirty="0"/>
              <a:t>2010, the average wait time for a hearing was </a:t>
            </a:r>
            <a:r>
              <a:rPr lang="en-US" dirty="0" smtClean="0"/>
              <a:t>437 days</a:t>
            </a:r>
            <a:r>
              <a:rPr lang="en-US" dirty="0"/>
              <a:t>, or </a:t>
            </a:r>
            <a:r>
              <a:rPr lang="en-US" dirty="0" smtClean="0"/>
              <a:t>14.5 </a:t>
            </a:r>
            <a:r>
              <a:rPr lang="en-US" dirty="0"/>
              <a:t>months. </a:t>
            </a:r>
            <a:endParaRPr lang="en-US" dirty="0" smtClean="0"/>
          </a:p>
          <a:p>
            <a:r>
              <a:rPr lang="en-US" dirty="0" smtClean="0"/>
              <a:t>Because </a:t>
            </a:r>
            <a:r>
              <a:rPr lang="en-US" dirty="0"/>
              <a:t>of Commissioner </a:t>
            </a:r>
            <a:r>
              <a:rPr lang="en-US" dirty="0" err="1"/>
              <a:t>Astrue’s</a:t>
            </a:r>
            <a:r>
              <a:rPr lang="en-US" dirty="0"/>
              <a:t> </a:t>
            </a:r>
            <a:r>
              <a:rPr lang="en-US" dirty="0" smtClean="0"/>
              <a:t>initiatives </a:t>
            </a:r>
            <a:r>
              <a:rPr lang="en-US" dirty="0"/>
              <a:t>in </a:t>
            </a:r>
            <a:r>
              <a:rPr lang="en-US" dirty="0" smtClean="0"/>
              <a:t>2013 the wait reached a low of 317 days, or 10.6 months. </a:t>
            </a:r>
          </a:p>
          <a:p>
            <a:r>
              <a:rPr lang="en-US" dirty="0" smtClean="0"/>
              <a:t>Since 2013, the wait </a:t>
            </a:r>
            <a:r>
              <a:rPr lang="en-US" dirty="0"/>
              <a:t>time has been </a:t>
            </a:r>
            <a:r>
              <a:rPr lang="en-US" dirty="0" smtClean="0"/>
              <a:t>climbing.</a:t>
            </a:r>
          </a:p>
          <a:p>
            <a:r>
              <a:rPr lang="en-US" dirty="0" smtClean="0"/>
              <a:t>At </a:t>
            </a:r>
            <a:r>
              <a:rPr lang="en-US" dirty="0"/>
              <a:t>the end of August, the wait in the Seattle hearing office was 456 days, or 15.2 months</a:t>
            </a:r>
            <a:r>
              <a:rPr lang="en-US" dirty="0" smtClean="0"/>
              <a:t>.</a:t>
            </a:r>
            <a:endParaRPr lang="en-US" dirty="0"/>
          </a:p>
        </p:txBody>
      </p:sp>
    </p:spTree>
    <p:extLst>
      <p:ext uri="{BB962C8B-B14F-4D97-AF65-F5344CB8AC3E}">
        <p14:creationId xmlns:p14="http://schemas.microsoft.com/office/powerpoint/2010/main" xmlns="" val="375059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Claimants Who Are Denied Initially and on Reconsideration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Loss of Income for at least a year. </a:t>
            </a:r>
          </a:p>
          <a:p>
            <a:r>
              <a:rPr lang="en-US" dirty="0" smtClean="0"/>
              <a:t>Loss of Housing for at least a year.</a:t>
            </a:r>
          </a:p>
          <a:p>
            <a:r>
              <a:rPr lang="en-US" dirty="0" smtClean="0"/>
              <a:t>Difficulties Obtaining Medical Treatment.</a:t>
            </a:r>
          </a:p>
          <a:p>
            <a:pPr marL="0" marR="0" indent="0">
              <a:lnSpc>
                <a:spcPct val="115000"/>
              </a:lnSpc>
              <a:spcBef>
                <a:spcPts val="0"/>
              </a:spcBef>
              <a:spcAft>
                <a:spcPts val="1000"/>
              </a:spcAft>
              <a:buNone/>
            </a:pPr>
            <a:endParaRPr lang="en-US" dirty="0" smtClean="0">
              <a:ea typeface="Calibri"/>
              <a:cs typeface="Times New Roman"/>
            </a:endParaRPr>
          </a:p>
          <a:p>
            <a:pPr marL="0" marR="0" indent="0">
              <a:lnSpc>
                <a:spcPct val="115000"/>
              </a:lnSpc>
              <a:spcBef>
                <a:spcPts val="0"/>
              </a:spcBef>
              <a:spcAft>
                <a:spcPts val="1000"/>
              </a:spcAft>
              <a:buNone/>
            </a:pPr>
            <a:r>
              <a:rPr lang="en-US" sz="2400" dirty="0" smtClean="0">
                <a:ea typeface="Calibri"/>
                <a:cs typeface="Times New Roman"/>
              </a:rPr>
              <a:t>“</a:t>
            </a:r>
            <a:r>
              <a:rPr lang="en-US" sz="2400" dirty="0">
                <a:ea typeface="Calibri"/>
                <a:cs typeface="Times New Roman"/>
              </a:rPr>
              <a:t>People disabled by psychiatric illness depend on Supplemental Security Income (SSI) and Social Security Disability Insurance (DI) benefits to meet their basic needs. Disability payments provide critical financial support in preventing homelessness among the indigent and contribute to improved outcomes when homeless mentally ill people receive treatment.” U.S. Social Security Administration, Office of Policy, available at  </a:t>
            </a:r>
            <a:r>
              <a:rPr lang="en-US" sz="2400" u="sng" dirty="0">
                <a:solidFill>
                  <a:srgbClr val="0000FF"/>
                </a:solidFill>
                <a:ea typeface="Calibri"/>
                <a:cs typeface="Times New Roman"/>
                <a:hlinkClick r:id="rId2"/>
              </a:rPr>
              <a:t>https://www.ssa.gov/policy/docs/ssb/v67n1/v67n1p53.html</a:t>
            </a:r>
            <a:r>
              <a:rPr lang="en-US" sz="2400" dirty="0">
                <a:ea typeface="Calibri"/>
                <a:cs typeface="Times New Roman"/>
              </a:rPr>
              <a:t>. </a:t>
            </a:r>
          </a:p>
          <a:p>
            <a:pPr marL="0" indent="0">
              <a:buNone/>
            </a:pPr>
            <a:endParaRPr lang="en-US" dirty="0" smtClean="0"/>
          </a:p>
          <a:p>
            <a:endParaRPr lang="en-US" dirty="0"/>
          </a:p>
        </p:txBody>
      </p:sp>
    </p:spTree>
    <p:extLst>
      <p:ext uri="{BB962C8B-B14F-4D97-AF65-F5344CB8AC3E}">
        <p14:creationId xmlns:p14="http://schemas.microsoft.com/office/powerpoint/2010/main" xmlns="" val="2912110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Impact: Increased Federal Court Filings </a:t>
            </a:r>
            <a:endParaRPr lang="en-US" dirty="0"/>
          </a:p>
        </p:txBody>
      </p:sp>
      <p:sp>
        <p:nvSpPr>
          <p:cNvPr id="6" name="Content Placeholder 5"/>
          <p:cNvSpPr>
            <a:spLocks noGrp="1"/>
          </p:cNvSpPr>
          <p:nvPr>
            <p:ph idx="1"/>
          </p:nvPr>
        </p:nvSpPr>
        <p:spPr/>
        <p:txBody>
          <a:bodyPr>
            <a:normAutofit fontScale="47500" lnSpcReduction="20000"/>
          </a:bodyPr>
          <a:lstStyle/>
          <a:p>
            <a:pPr marL="0" marR="0" indent="0">
              <a:lnSpc>
                <a:spcPct val="115000"/>
              </a:lnSpc>
              <a:spcBef>
                <a:spcPts val="0"/>
              </a:spcBef>
              <a:spcAft>
                <a:spcPts val="1000"/>
              </a:spcAft>
              <a:buNone/>
            </a:pPr>
            <a:r>
              <a:rPr lang="en-US" dirty="0" smtClean="0">
                <a:ea typeface="Calibri"/>
                <a:cs typeface="Times New Roman"/>
              </a:rPr>
              <a:t>“</a:t>
            </a:r>
            <a:r>
              <a:rPr lang="en-US" dirty="0">
                <a:ea typeface="Calibri"/>
                <a:cs typeface="Times New Roman"/>
              </a:rPr>
              <a:t>The Court’s Social Security filings have increased 171 percent over the past four years (from 298 in 2010 to 807 in 2013</a:t>
            </a:r>
            <a:r>
              <a:rPr lang="en-US" dirty="0" smtClean="0">
                <a:ea typeface="Calibri"/>
                <a:cs typeface="Times New Roman"/>
              </a:rPr>
              <a:t>).” </a:t>
            </a:r>
            <a:r>
              <a:rPr lang="en-US" dirty="0" err="1">
                <a:ea typeface="Calibri"/>
                <a:cs typeface="Times New Roman"/>
              </a:rPr>
              <a:t>Pechman</a:t>
            </a:r>
            <a:r>
              <a:rPr lang="en-US" dirty="0">
                <a:ea typeface="Calibri"/>
                <a:cs typeface="Times New Roman"/>
              </a:rPr>
              <a:t>, Martha, J., </a:t>
            </a:r>
            <a:r>
              <a:rPr lang="en-US" i="1" dirty="0">
                <a:ea typeface="Calibri"/>
                <a:cs typeface="Times New Roman"/>
              </a:rPr>
              <a:t>The Rise of Social Security Disability Appeals, </a:t>
            </a:r>
            <a:r>
              <a:rPr lang="en-US" dirty="0">
                <a:ea typeface="Calibri"/>
                <a:cs typeface="Times New Roman"/>
              </a:rPr>
              <a:t>Federal Bar Assoc. </a:t>
            </a:r>
            <a:r>
              <a:rPr lang="en-US" dirty="0" err="1">
                <a:ea typeface="Calibri"/>
                <a:cs typeface="Times New Roman"/>
              </a:rPr>
              <a:t>W.D.Wash</a:t>
            </a:r>
            <a:r>
              <a:rPr lang="en-US" dirty="0">
                <a:ea typeface="Calibri"/>
                <a:cs typeface="Times New Roman"/>
              </a:rPr>
              <a:t>., Volume 36, Issue 1, Summer 2014, available at </a:t>
            </a:r>
            <a:r>
              <a:rPr lang="en-US" u="sng" dirty="0">
                <a:solidFill>
                  <a:srgbClr val="0000FF"/>
                </a:solidFill>
                <a:ea typeface="Calibri"/>
                <a:cs typeface="Times New Roman"/>
                <a:hlinkClick r:id="rId2"/>
              </a:rPr>
              <a:t>http://www.fba-wdwash.org/newsletters/FBASummer14.pdf</a:t>
            </a:r>
            <a:r>
              <a:rPr lang="en-US" dirty="0">
                <a:ea typeface="Calibri"/>
                <a:cs typeface="Times New Roman"/>
              </a:rPr>
              <a:t>. </a:t>
            </a:r>
            <a:endParaRPr lang="en-US" dirty="0" smtClean="0">
              <a:ea typeface="Calibri"/>
              <a:cs typeface="Times New Roman"/>
            </a:endParaRPr>
          </a:p>
          <a:p>
            <a:pPr marL="0" indent="0">
              <a:lnSpc>
                <a:spcPct val="115000"/>
              </a:lnSpc>
              <a:spcBef>
                <a:spcPts val="0"/>
              </a:spcBef>
              <a:spcAft>
                <a:spcPts val="1000"/>
              </a:spcAft>
              <a:buNone/>
            </a:pPr>
            <a:r>
              <a:rPr lang="en-US" dirty="0" smtClean="0">
                <a:ea typeface="Calibri"/>
                <a:cs typeface="Times New Roman"/>
              </a:rPr>
              <a:t>The increase in district court filings may reasonably be linked to a precipitous decline in the number of claims allowed at the hearing and appeals council levels.  This increase in disability appeals has been matched by decreasing number of cases being granted at the hearing level as well as decreasing number of denials being reviewed and reversed by the Appeals Council since 2010.    </a:t>
            </a:r>
          </a:p>
          <a:p>
            <a:pPr marL="0" marR="0" indent="0">
              <a:lnSpc>
                <a:spcPct val="115000"/>
              </a:lnSpc>
              <a:spcBef>
                <a:spcPts val="0"/>
              </a:spcBef>
              <a:spcAft>
                <a:spcPts val="1000"/>
              </a:spcAft>
              <a:buNone/>
            </a:pPr>
            <a:r>
              <a:rPr lang="en-US" dirty="0" smtClean="0">
                <a:ea typeface="Calibri"/>
                <a:cs typeface="Times New Roman"/>
              </a:rPr>
              <a:t>The article identified three possible reasons for the explosion in Social Security filings:</a:t>
            </a:r>
            <a:endParaRPr lang="en-US" dirty="0">
              <a:ea typeface="Calibri"/>
              <a:cs typeface="Times New Roman"/>
            </a:endParaRPr>
          </a:p>
          <a:p>
            <a:pPr marL="0" marR="0" indent="0">
              <a:lnSpc>
                <a:spcPct val="115000"/>
              </a:lnSpc>
              <a:spcBef>
                <a:spcPts val="0"/>
              </a:spcBef>
              <a:spcAft>
                <a:spcPts val="1000"/>
              </a:spcAft>
              <a:buNone/>
            </a:pPr>
            <a:r>
              <a:rPr lang="en-US" dirty="0">
                <a:ea typeface="Calibri"/>
                <a:cs typeface="Times New Roman"/>
              </a:rPr>
              <a:t>1.	The EAJA allows attorneys to get paid for fighting a successful Social Security appeal.</a:t>
            </a:r>
          </a:p>
          <a:p>
            <a:pPr marL="0" marR="0" indent="0">
              <a:lnSpc>
                <a:spcPct val="115000"/>
              </a:lnSpc>
              <a:spcBef>
                <a:spcPts val="0"/>
              </a:spcBef>
              <a:spcAft>
                <a:spcPts val="1000"/>
              </a:spcAft>
              <a:buNone/>
            </a:pPr>
            <a:r>
              <a:rPr lang="en-US" dirty="0">
                <a:ea typeface="Calibri"/>
                <a:cs typeface="Times New Roman"/>
              </a:rPr>
              <a:t>2.	Social Security decisions are reversed with frequency in this district.</a:t>
            </a:r>
          </a:p>
          <a:p>
            <a:pPr marL="0" marR="0" indent="0">
              <a:lnSpc>
                <a:spcPct val="115000"/>
              </a:lnSpc>
              <a:spcBef>
                <a:spcPts val="0"/>
              </a:spcBef>
              <a:spcAft>
                <a:spcPts val="1000"/>
              </a:spcAft>
              <a:buNone/>
            </a:pPr>
            <a:r>
              <a:rPr lang="en-US" dirty="0">
                <a:ea typeface="Calibri"/>
                <a:cs typeface="Times New Roman"/>
              </a:rPr>
              <a:t>3.	States encourage claimants to file for Social Security benefits.</a:t>
            </a:r>
          </a:p>
          <a:p>
            <a:pPr marL="0" marR="0" indent="0">
              <a:lnSpc>
                <a:spcPct val="115000"/>
              </a:lnSpc>
              <a:spcBef>
                <a:spcPts val="0"/>
              </a:spcBef>
              <a:spcAft>
                <a:spcPts val="1000"/>
              </a:spcAft>
              <a:buNone/>
            </a:pPr>
            <a:r>
              <a:rPr lang="en-US" dirty="0">
                <a:ea typeface="Calibri"/>
                <a:cs typeface="Times New Roman"/>
              </a:rPr>
              <a:t>While these factors certainly promote applications for and appeals of Social Security benefits, all of these facts have been true since long prior to 2010 and therefore the surge in cases since 2010 cannot reasonably be linked to these factors.  </a:t>
            </a:r>
          </a:p>
          <a:p>
            <a:endParaRPr lang="en-US" dirty="0"/>
          </a:p>
        </p:txBody>
      </p:sp>
    </p:spTree>
    <p:extLst>
      <p:ext uri="{BB962C8B-B14F-4D97-AF65-F5344CB8AC3E}">
        <p14:creationId xmlns:p14="http://schemas.microsoft.com/office/powerpoint/2010/main" xmlns="" val="1775741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868</Words>
  <Application>Microsoft Office PowerPoint</Application>
  <PresentationFormat>On-screen Show (4:3)</PresentationFormat>
  <Paragraphs>132</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Document</vt:lpstr>
      <vt:lpstr>Update on the Administrative Process, Discussion of Evidence Gathering and the Impact on Administrative Practice </vt:lpstr>
      <vt:lpstr>Slide 2</vt:lpstr>
      <vt:lpstr>Concerns Regarding the Administrative Process and Impact on Claimants </vt:lpstr>
      <vt:lpstr>Decreasing Allowance Rates at the Hearing Level </vt:lpstr>
      <vt:lpstr>Decreasing Reversal Rates at the Appeals Council</vt:lpstr>
      <vt:lpstr>Fewer Hearing Decisions Are Being Issued in Seattle and Nationwide </vt:lpstr>
      <vt:lpstr>Waits for Hearings Are Increasing</vt:lpstr>
      <vt:lpstr>Impact: Claimants Who Are Denied Initially and on Reconsideration</vt:lpstr>
      <vt:lpstr>Impact: Increased Federal Court Filings </vt:lpstr>
      <vt:lpstr>Evidence Gathering Throughout the Administrative Process</vt:lpstr>
      <vt:lpstr>EAJA Offset</vt:lpstr>
      <vt:lpstr>Considering Impacts of Remedy Determinations on Remand Proceedings.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the Administrative Process, Discussion of Evidence Gathering and the Impact on Practice</dc:title>
  <dc:creator>AmyG</dc:creator>
  <cp:lastModifiedBy>William McCool</cp:lastModifiedBy>
  <cp:revision>18</cp:revision>
  <cp:lastPrinted>2015-11-05T15:51:06Z</cp:lastPrinted>
  <dcterms:created xsi:type="dcterms:W3CDTF">2015-11-05T06:51:46Z</dcterms:created>
  <dcterms:modified xsi:type="dcterms:W3CDTF">2015-11-09T23:08:14Z</dcterms:modified>
</cp:coreProperties>
</file>