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56" r:id="rId5"/>
    <p:sldId id="267" r:id="rId6"/>
    <p:sldId id="291" r:id="rId7"/>
    <p:sldId id="292" r:id="rId8"/>
    <p:sldId id="293" r:id="rId9"/>
    <p:sldId id="294" r:id="rId10"/>
    <p:sldId id="286" r:id="rId11"/>
    <p:sldId id="287" r:id="rId12"/>
    <p:sldId id="290" r:id="rId13"/>
  </p:sldIdLst>
  <p:sldSz cx="9144000" cy="6858000" type="screen4x3"/>
  <p:notesSz cx="6858000" cy="9144000"/>
  <p:embeddedFontLst>
    <p:embeddedFont>
      <p:font typeface="Roboto Condensed" charset="0"/>
      <p:regular r:id="rId15"/>
      <p:bold r:id="rId16"/>
      <p:italic r:id="rId17"/>
      <p:boldItalic r:id="rId18"/>
    </p:embeddedFont>
    <p:embeddedFont>
      <p:font typeface="Calibri" pitchFamily="34" charset="0"/>
      <p:regular r:id="rId19"/>
      <p:bold r:id="rId20"/>
      <p:italic r:id="rId21"/>
      <p:boldItalic r:id="rId22"/>
    </p:embeddedFont>
    <p:embeddedFont>
      <p:font typeface="DYMO Symbols" pitchFamily="34" charset="0"/>
      <p:regular r:id="rId23"/>
    </p:embeddedFont>
    <p:embeddedFont>
      <p:font typeface="Arial Narrow"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870" autoAdjust="0"/>
  </p:normalViewPr>
  <p:slideViewPr>
    <p:cSldViewPr>
      <p:cViewPr>
        <p:scale>
          <a:sx n="66" d="100"/>
          <a:sy n="66" d="100"/>
        </p:scale>
        <p:origin x="-960" y="-115"/>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641C3-7B5E-4085-AD8E-9595CB48254A}" type="datetimeFigureOut">
              <a:rPr lang="en-US" smtClean="0"/>
              <a:pPr/>
              <a:t>12/21/2015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48E005-A0C9-4A49-8F56-959552AA87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12E59B9-C65C-4610-BE9F-7EA23E4B3EA4}"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12E59B9-C65C-4610-BE9F-7EA23E4B3EA4}"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12E59B9-C65C-4610-BE9F-7EA23E4B3EA4}"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12E59B9-C65C-4610-BE9F-7EA23E4B3EA4}"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12E59B9-C65C-4610-BE9F-7EA23E4B3EA4}"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ounded Rectangle 9"/>
          <p:cNvSpPr/>
          <p:nvPr userDrawn="1"/>
        </p:nvSpPr>
        <p:spPr>
          <a:xfrm>
            <a:off x="1219200" y="2895600"/>
            <a:ext cx="6553200" cy="457200"/>
          </a:xfrm>
          <a:prstGeom prst="roundRect">
            <a:avLst/>
          </a:prstGeom>
          <a:solidFill>
            <a:schemeClr val="bg1"/>
          </a:solidFill>
          <a:ln>
            <a:noFill/>
          </a:ln>
          <a:effectLst>
            <a:outerShdw blurRad="266700" dist="101600" dir="5400000" sx="75000" sy="75000" algn="ctr" rotWithShape="0">
              <a:schemeClr val="bg1">
                <a:lumMod val="7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1219200" y="1828800"/>
            <a:ext cx="6705600" cy="1754326"/>
          </a:xfrm>
          <a:prstGeom prst="rect">
            <a:avLst/>
          </a:prstGeom>
          <a:noFill/>
        </p:spPr>
        <p:txBody>
          <a:bodyPr wrap="square" rtlCol="0">
            <a:spAutoFit/>
          </a:bodyPr>
          <a:lstStyle/>
          <a:p>
            <a:r>
              <a:rPr lang="en-US" sz="5400" b="1" dirty="0" smtClean="0">
                <a:solidFill>
                  <a:schemeClr val="tx1">
                    <a:lumMod val="85000"/>
                    <a:lumOff val="15000"/>
                  </a:schemeClr>
                </a:solidFill>
                <a:latin typeface="Roboto Condensed" pitchFamily="2" charset="0"/>
                <a:ea typeface="Roboto Condensed" pitchFamily="2" charset="0"/>
                <a:cs typeface="Roboto Condensed" pitchFamily="2" charset="0"/>
              </a:rPr>
              <a:t>ATTORNEY’S </a:t>
            </a:r>
            <a:r>
              <a:rPr lang="en-US" sz="5400" b="0" dirty="0" smtClean="0">
                <a:solidFill>
                  <a:schemeClr val="bg1">
                    <a:lumMod val="50000"/>
                  </a:schemeClr>
                </a:solidFill>
                <a:latin typeface="Roboto Condensed" pitchFamily="2" charset="0"/>
                <a:ea typeface="Roboto Condensed" pitchFamily="2" charset="0"/>
                <a:cs typeface="Roboto Condensed" pitchFamily="2" charset="0"/>
              </a:rPr>
              <a:t>GUIDE TO</a:t>
            </a:r>
            <a:r>
              <a:rPr lang="en-US" sz="5400" b="1" dirty="0" smtClean="0">
                <a:solidFill>
                  <a:schemeClr val="bg1">
                    <a:lumMod val="50000"/>
                  </a:schemeClr>
                </a:solidFill>
                <a:latin typeface="Roboto Condensed" pitchFamily="2" charset="0"/>
                <a:ea typeface="Roboto Condensed" pitchFamily="2" charset="0"/>
                <a:cs typeface="Roboto Condensed" pitchFamily="2" charset="0"/>
              </a:rPr>
              <a:t> </a:t>
            </a:r>
            <a:r>
              <a:rPr lang="en-US" sz="5400" b="1" dirty="0" smtClean="0">
                <a:solidFill>
                  <a:schemeClr val="tx1">
                    <a:lumMod val="85000"/>
                    <a:lumOff val="15000"/>
                  </a:schemeClr>
                </a:solidFill>
                <a:latin typeface="Roboto Condensed" pitchFamily="2" charset="0"/>
                <a:ea typeface="Roboto Condensed" pitchFamily="2" charset="0"/>
                <a:cs typeface="Roboto Condensed" pitchFamily="2" charset="0"/>
              </a:rPr>
              <a:t>OPENING </a:t>
            </a:r>
            <a:r>
              <a:rPr lang="en-US" sz="5400" b="0" dirty="0" smtClean="0">
                <a:solidFill>
                  <a:schemeClr val="bg1">
                    <a:lumMod val="50000"/>
                  </a:schemeClr>
                </a:solidFill>
                <a:latin typeface="Roboto Condensed" pitchFamily="2" charset="0"/>
                <a:ea typeface="Roboto Condensed" pitchFamily="2" charset="0"/>
                <a:cs typeface="Roboto Condensed" pitchFamily="2" charset="0"/>
              </a:rPr>
              <a:t>A</a:t>
            </a:r>
            <a:r>
              <a:rPr lang="en-US" sz="5400" b="1" dirty="0" smtClean="0">
                <a:solidFill>
                  <a:schemeClr val="tx1">
                    <a:lumMod val="85000"/>
                    <a:lumOff val="15000"/>
                  </a:schemeClr>
                </a:solidFill>
                <a:latin typeface="Roboto Condensed" pitchFamily="2" charset="0"/>
                <a:ea typeface="Roboto Condensed" pitchFamily="2" charset="0"/>
                <a:cs typeface="Roboto Condensed" pitchFamily="2" charset="0"/>
              </a:rPr>
              <a:t> CIVIL CASE</a:t>
            </a:r>
            <a:endParaRPr lang="en-US" sz="5400" b="1" dirty="0">
              <a:solidFill>
                <a:schemeClr val="tx1">
                  <a:lumMod val="85000"/>
                  <a:lumOff val="15000"/>
                </a:schemeClr>
              </a:solidFill>
              <a:latin typeface="Roboto Condensed" pitchFamily="2" charset="0"/>
              <a:ea typeface="Roboto Condensed" pitchFamily="2" charset="0"/>
              <a:cs typeface="Roboto Condensed" pitchFamily="2"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Roboto Condensed" pitchFamily="2" charset="0"/>
                <a:ea typeface="Roboto Condensed" pitchFamily="2" charset="0"/>
                <a:cs typeface="Roboto Condensed" pitchFamily="2" charset="0"/>
              </a:defRPr>
            </a:lvl1pPr>
            <a:lvl2pPr>
              <a:defRPr>
                <a:latin typeface="Roboto Condensed" pitchFamily="2" charset="0"/>
                <a:ea typeface="Roboto Condensed" pitchFamily="2" charset="0"/>
                <a:cs typeface="Roboto Condensed" pitchFamily="2" charset="0"/>
              </a:defRPr>
            </a:lvl2pPr>
            <a:lvl3pPr>
              <a:defRPr>
                <a:latin typeface="Roboto Condensed" pitchFamily="2" charset="0"/>
                <a:ea typeface="Roboto Condensed" pitchFamily="2" charset="0"/>
                <a:cs typeface="Roboto Condensed" pitchFamily="2" charset="0"/>
              </a:defRPr>
            </a:lvl3pPr>
            <a:lvl4pPr>
              <a:defRPr>
                <a:latin typeface="Roboto Condensed" pitchFamily="2" charset="0"/>
                <a:ea typeface="Roboto Condensed" pitchFamily="2" charset="0"/>
                <a:cs typeface="Roboto Condensed" pitchFamily="2" charset="0"/>
              </a:defRPr>
            </a:lvl4pPr>
            <a:lvl5pPr>
              <a:defRPr>
                <a:latin typeface="Roboto Condensed" pitchFamily="2" charset="0"/>
                <a:ea typeface="Roboto Condensed" pitchFamily="2" charset="0"/>
                <a:cs typeface="Roboto Condensed"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0" y="6457890"/>
            <a:ext cx="7239000" cy="400110"/>
          </a:xfrm>
          <a:prstGeom prst="rect">
            <a:avLst/>
          </a:prstGeom>
          <a:noFill/>
        </p:spPr>
        <p:txBody>
          <a:bodyPr wrap="square" rtlCol="0">
            <a:spAutoFit/>
          </a:bodyPr>
          <a:lstStyle/>
          <a:p>
            <a:pPr algn="l"/>
            <a:r>
              <a:rPr lang="en-US" sz="2000" b="0" spc="0" baseline="0" dirty="0" smtClean="0">
                <a:solidFill>
                  <a:schemeClr val="tx1">
                    <a:lumMod val="75000"/>
                    <a:lumOff val="25000"/>
                  </a:schemeClr>
                </a:solidFill>
                <a:latin typeface="Roboto Condensed" pitchFamily="2" charset="0"/>
                <a:ea typeface="Roboto Condensed" pitchFamily="2" charset="0"/>
                <a:cs typeface="Roboto Condensed" pitchFamily="2" charset="0"/>
              </a:rPr>
              <a:t>ADDING CASE PARTICIPANTS – 2</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4" name="TextBox 3"/>
          <p:cNvSpPr txBox="1"/>
          <p:nvPr userDrawn="1"/>
        </p:nvSpPr>
        <p:spPr>
          <a:xfrm>
            <a:off x="0" y="6457890"/>
            <a:ext cx="7239000" cy="400110"/>
          </a:xfrm>
          <a:prstGeom prst="rect">
            <a:avLst/>
          </a:prstGeom>
          <a:noFill/>
        </p:spPr>
        <p:txBody>
          <a:bodyPr wrap="square" rtlCol="0">
            <a:spAutoFit/>
          </a:bodyPr>
          <a:lstStyle/>
          <a:p>
            <a:pPr algn="l"/>
            <a:r>
              <a:rPr lang="en-US" sz="2000" b="0" spc="0" baseline="0" dirty="0" smtClean="0">
                <a:solidFill>
                  <a:schemeClr val="tx1">
                    <a:lumMod val="75000"/>
                    <a:lumOff val="25000"/>
                  </a:schemeClr>
                </a:solidFill>
                <a:latin typeface="Roboto Condensed" pitchFamily="2" charset="0"/>
                <a:ea typeface="Roboto Condensed" pitchFamily="2" charset="0"/>
                <a:cs typeface="Roboto Condensed" pitchFamily="2" charset="0"/>
              </a:rPr>
              <a:t>ADDING CASE PARTICIPANTS – 2</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Roboto Condensed" pitchFamily="2" charset="0"/>
                <a:ea typeface="Roboto Condensed" pitchFamily="2" charset="0"/>
                <a:cs typeface="Roboto Condensed"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Roboto Condensed" pitchFamily="2" charset="0"/>
                <a:ea typeface="Roboto Condensed" pitchFamily="2" charset="0"/>
                <a:cs typeface="Roboto Condensed" pitchFamily="2" charset="0"/>
              </a:defRPr>
            </a:lvl1pPr>
            <a:lvl2pPr>
              <a:defRPr sz="2800">
                <a:latin typeface="Roboto Condensed" pitchFamily="2" charset="0"/>
                <a:ea typeface="Roboto Condensed" pitchFamily="2" charset="0"/>
                <a:cs typeface="Roboto Condensed" pitchFamily="2" charset="0"/>
              </a:defRPr>
            </a:lvl2pPr>
            <a:lvl3pPr>
              <a:defRPr sz="2400">
                <a:latin typeface="Roboto Condensed" pitchFamily="2" charset="0"/>
                <a:ea typeface="Roboto Condensed" pitchFamily="2" charset="0"/>
                <a:cs typeface="Roboto Condensed" pitchFamily="2" charset="0"/>
              </a:defRPr>
            </a:lvl3pPr>
            <a:lvl4pPr>
              <a:defRPr sz="2000">
                <a:latin typeface="Roboto Condensed" pitchFamily="2" charset="0"/>
                <a:ea typeface="Roboto Condensed" pitchFamily="2" charset="0"/>
                <a:cs typeface="Roboto Condensed" pitchFamily="2" charset="0"/>
              </a:defRPr>
            </a:lvl4pPr>
            <a:lvl5pPr>
              <a:defRPr sz="2000">
                <a:latin typeface="Roboto Condensed" pitchFamily="2" charset="0"/>
                <a:ea typeface="Roboto Condensed" pitchFamily="2" charset="0"/>
                <a:cs typeface="Roboto Condensed" pitchFamily="2"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Roboto Condensed" pitchFamily="2" charset="0"/>
                <a:ea typeface="Roboto Condensed" pitchFamily="2" charset="0"/>
                <a:cs typeface="Roboto Condensed"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Box 6"/>
          <p:cNvSpPr txBox="1"/>
          <p:nvPr userDrawn="1"/>
        </p:nvSpPr>
        <p:spPr>
          <a:xfrm>
            <a:off x="0" y="6457890"/>
            <a:ext cx="7239000" cy="400110"/>
          </a:xfrm>
          <a:prstGeom prst="rect">
            <a:avLst/>
          </a:prstGeom>
          <a:noFill/>
        </p:spPr>
        <p:txBody>
          <a:bodyPr wrap="square" rtlCol="0">
            <a:spAutoFit/>
          </a:bodyPr>
          <a:lstStyle/>
          <a:p>
            <a:pPr algn="l"/>
            <a:r>
              <a:rPr lang="en-US" sz="2000" b="0" spc="0" baseline="0" dirty="0" smtClean="0">
                <a:solidFill>
                  <a:schemeClr val="tx1">
                    <a:lumMod val="75000"/>
                    <a:lumOff val="25000"/>
                  </a:schemeClr>
                </a:solidFill>
                <a:latin typeface="Roboto Condensed" pitchFamily="2" charset="0"/>
                <a:ea typeface="Roboto Condensed" pitchFamily="2" charset="0"/>
                <a:cs typeface="Roboto Condensed" pitchFamily="2" charset="0"/>
              </a:rPr>
              <a:t>ADDING CASE PARTICIPANTS – 2</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7" name="TextBox 6"/>
          <p:cNvSpPr txBox="1"/>
          <p:nvPr userDrawn="1"/>
        </p:nvSpPr>
        <p:spPr>
          <a:xfrm>
            <a:off x="0" y="6457890"/>
            <a:ext cx="7239000" cy="400110"/>
          </a:xfrm>
          <a:prstGeom prst="rect">
            <a:avLst/>
          </a:prstGeom>
          <a:noFill/>
        </p:spPr>
        <p:txBody>
          <a:bodyPr wrap="square" rtlCol="0">
            <a:spAutoFit/>
          </a:bodyPr>
          <a:lstStyle/>
          <a:p>
            <a:pPr algn="l"/>
            <a:r>
              <a:rPr lang="en-US" sz="2000" b="0" spc="0" baseline="0" dirty="0" smtClean="0">
                <a:solidFill>
                  <a:schemeClr val="tx1">
                    <a:lumMod val="75000"/>
                    <a:lumOff val="25000"/>
                  </a:schemeClr>
                </a:solidFill>
                <a:latin typeface="Roboto Condensed" pitchFamily="2" charset="0"/>
                <a:ea typeface="Roboto Condensed" pitchFamily="2" charset="0"/>
                <a:cs typeface="Roboto Condensed" pitchFamily="2" charset="0"/>
              </a:rPr>
              <a:t>ADDING CASE PARTICIPANTS – 2</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pic>
        <p:nvPicPr>
          <p:cNvPr id="4" name="Picture 3" descr="bwseal.png"/>
          <p:cNvPicPr>
            <a:picLocks noChangeAspect="1"/>
          </p:cNvPicPr>
          <p:nvPr userDrawn="1"/>
        </p:nvPicPr>
        <p:blipFill>
          <a:blip r:embed="rId7" cstate="print"/>
          <a:stretch>
            <a:fillRect/>
          </a:stretch>
        </p:blipFill>
        <p:spPr>
          <a:xfrm>
            <a:off x="7848600" y="5562600"/>
            <a:ext cx="1295400" cy="1295400"/>
          </a:xfrm>
          <a:prstGeom prst="rect">
            <a:avLst/>
          </a:prstGeom>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8"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1" y="3733800"/>
            <a:ext cx="4876799" cy="1446550"/>
          </a:xfrm>
          <a:prstGeom prst="rect">
            <a:avLst/>
          </a:prstGeom>
          <a:noFill/>
        </p:spPr>
        <p:txBody>
          <a:bodyPr wrap="square" rtlCol="0">
            <a:spAutoFit/>
          </a:bodyPr>
          <a:lstStyle/>
          <a:p>
            <a:pPr algn="ctr"/>
            <a:r>
              <a:rPr lang="en-US" sz="4400" b="0" spc="0" dirty="0" smtClean="0">
                <a:solidFill>
                  <a:schemeClr val="tx1">
                    <a:lumMod val="85000"/>
                    <a:lumOff val="15000"/>
                  </a:schemeClr>
                </a:solidFill>
                <a:latin typeface="Roboto Condensed" pitchFamily="2" charset="0"/>
                <a:ea typeface="Roboto Condensed" pitchFamily="2" charset="0"/>
                <a:cs typeface="Roboto Condensed" pitchFamily="2" charset="0"/>
              </a:rPr>
              <a:t>ADDING CASE PARTICIPANTS – 2</a:t>
            </a:r>
          </a:p>
        </p:txBody>
      </p:sp>
      <p:cxnSp>
        <p:nvCxnSpPr>
          <p:cNvPr id="5" name="Straight Connector 4"/>
          <p:cNvCxnSpPr/>
          <p:nvPr/>
        </p:nvCxnSpPr>
        <p:spPr>
          <a:xfrm>
            <a:off x="2194560" y="3733800"/>
            <a:ext cx="475488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09800" y="5105400"/>
            <a:ext cx="475488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457200"/>
            <a:ext cx="8686800" cy="32796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0500" y="533400"/>
            <a:ext cx="8686800" cy="3170099"/>
          </a:xfrm>
          <a:prstGeom prst="rect">
            <a:avLst/>
          </a:prstGeom>
          <a:noFill/>
        </p:spPr>
        <p:txBody>
          <a:bodyPr wrap="square" rtlCol="0">
            <a:spAutoFit/>
          </a:bodyPr>
          <a:lstStyle/>
          <a:p>
            <a:r>
              <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rPr>
              <a:t>BEFORE YOU BEGIN, REMEMBER. . .</a:t>
            </a:r>
          </a:p>
          <a:p>
            <a:pPr marL="457200" indent="-274320" defTabSz="640080">
              <a:buFont typeface="Wingdings" pitchFamily="2" charset="2"/>
              <a:buChar char="ü"/>
            </a:pPr>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You must enter </a:t>
            </a:r>
            <a:r>
              <a:rPr lang="en-US" sz="2000" u="sng" dirty="0" smtClean="0">
                <a:solidFill>
                  <a:schemeClr val="tx1">
                    <a:lumMod val="85000"/>
                    <a:lumOff val="15000"/>
                  </a:schemeClr>
                </a:solidFill>
                <a:latin typeface="Roboto Condensed" pitchFamily="2" charset="0"/>
                <a:ea typeface="Roboto Condensed" pitchFamily="2" charset="0"/>
                <a:cs typeface="Roboto Condensed" pitchFamily="2" charset="0"/>
              </a:rPr>
              <a:t>all</a:t>
            </a:r>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 attorneys associated with this case. Because you are logged into ECF as the attorney filing this case, you do not need to enter your name as attorney of record.</a:t>
            </a:r>
          </a:p>
          <a:p>
            <a:pPr marL="457200" indent="-274320" defTabSz="640080"/>
            <a:endPar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endParaRPr>
          </a:p>
          <a:p>
            <a:pPr marL="457200" indent="-274320" defTabSz="640080">
              <a:buFont typeface="Wingdings" pitchFamily="2" charset="2"/>
              <a:buChar char="ü"/>
            </a:pPr>
            <a:r>
              <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rPr>
              <a:t> ONLY </a:t>
            </a:r>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add those attorneys who have properly signed the Complaint or Notice of Removal in addition to any attorneys who have appeared on behalf of the Plaintiff(s) in State court when filing a removal case.</a:t>
            </a:r>
          </a:p>
          <a:p>
            <a:pPr marL="457200" indent="-274320" defTabSz="640080"/>
            <a:endPar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endParaRPr>
          </a:p>
          <a:p>
            <a:pPr marL="457200" indent="-274320" defTabSz="640080">
              <a:buFont typeface="Wingdings" pitchFamily="2" charset="2"/>
              <a:buChar char="ü"/>
            </a:pPr>
            <a:r>
              <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rPr>
              <a:t>NEVER ENTER PRO HAC VICE ATTORNEYS.</a:t>
            </a:r>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 </a:t>
            </a:r>
            <a:endPar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endParaRPr>
          </a:p>
        </p:txBody>
      </p:sp>
      <p:grpSp>
        <p:nvGrpSpPr>
          <p:cNvPr id="6" name="Group 5"/>
          <p:cNvGrpSpPr/>
          <p:nvPr/>
        </p:nvGrpSpPr>
        <p:grpSpPr>
          <a:xfrm>
            <a:off x="228600" y="4038600"/>
            <a:ext cx="8686800" cy="1371600"/>
            <a:chOff x="304800" y="4876800"/>
            <a:chExt cx="8686800" cy="1371600"/>
          </a:xfrm>
        </p:grpSpPr>
        <p:sp>
          <p:nvSpPr>
            <p:cNvPr id="16" name="Rectangle 15"/>
            <p:cNvSpPr/>
            <p:nvPr/>
          </p:nvSpPr>
          <p:spPr>
            <a:xfrm>
              <a:off x="304800" y="4876800"/>
              <a:ext cx="1371600" cy="1371600"/>
            </a:xfrm>
            <a:prstGeom prst="rect">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r>
                <a:rPr lang="en-US" sz="7200" dirty="0" smtClean="0">
                  <a:solidFill>
                    <a:schemeClr val="bg1">
                      <a:lumMod val="75000"/>
                    </a:schemeClr>
                  </a:solidFill>
                  <a:latin typeface="DYMO Symbols"/>
                  <a:ea typeface="Roboto Condensed" pitchFamily="2" charset="0"/>
                  <a:cs typeface="DYMO Symbols"/>
                </a:rPr>
                <a:t></a:t>
              </a:r>
              <a:endParaRPr lang="en-US" sz="6500" dirty="0">
                <a:solidFill>
                  <a:schemeClr val="bg1">
                    <a:lumMod val="75000"/>
                  </a:schemeClr>
                </a:solidFill>
                <a:latin typeface="Roboto Condensed" pitchFamily="2" charset="0"/>
                <a:ea typeface="Roboto Condensed" pitchFamily="2" charset="0"/>
                <a:cs typeface="Roboto Condensed" pitchFamily="2" charset="0"/>
              </a:endParaRPr>
            </a:p>
          </p:txBody>
        </p:sp>
        <p:sp>
          <p:nvSpPr>
            <p:cNvPr id="17" name="Rectangle 16"/>
            <p:cNvSpPr/>
            <p:nvPr/>
          </p:nvSpPr>
          <p:spPr>
            <a:xfrm>
              <a:off x="1676400" y="4876800"/>
              <a:ext cx="7315200" cy="1371600"/>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rPr>
                <a:t>DO NOT USE THE BROWSER BACK BUTTON AT ANY TIME</a:t>
              </a:r>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 during this process. You will lose your entire work product. If you need to make changes or corrections to your party, see Icons in the Participant Tree for instructions.</a:t>
              </a:r>
              <a:endParaRPr lang="en-US" b="1" dirty="0">
                <a:solidFill>
                  <a:schemeClr val="tx1">
                    <a:lumMod val="85000"/>
                    <a:lumOff val="15000"/>
                  </a:schemeClr>
                </a:solidFill>
                <a:latin typeface="Roboto Condensed" pitchFamily="2" charset="0"/>
                <a:ea typeface="Roboto Condensed" pitchFamily="2" charset="0"/>
                <a:cs typeface="Roboto Condensed" pitchFamily="2" charset="0"/>
              </a:endParaRPr>
            </a:p>
          </p:txBody>
        </p:sp>
      </p:grpSp>
    </p:spTree>
  </p:cSld>
  <p:clrMapOvr>
    <a:masterClrMapping/>
  </p:clrMapOvr>
  <p:transition advTm="54247"/>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0"/>
            <a:ext cx="3581400" cy="381000"/>
          </a:xfrm>
          <a:prstGeom prst="roundRect">
            <a:avLst/>
          </a:prstGeom>
          <a:solidFill>
            <a:schemeClr val="bg1"/>
          </a:solidFill>
          <a:ln>
            <a:noFill/>
          </a:ln>
          <a:effectLst>
            <a:outerShdw blurRad="266700" dist="101600" dir="5400000" sx="75000" sy="75000" algn="ctr" rotWithShape="0">
              <a:schemeClr val="bg1">
                <a:lumMod val="7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724400" cy="553998"/>
          </a:xfrm>
          <a:prstGeom prst="rect">
            <a:avLst/>
          </a:prstGeom>
          <a:noFill/>
        </p:spPr>
        <p:txBody>
          <a:bodyPr wrap="square" rtlCol="0">
            <a:spAutoFit/>
          </a:bodyPr>
          <a:lstStyle/>
          <a:p>
            <a:r>
              <a:rPr lang="en-US" sz="3000" dirty="0" smtClean="0">
                <a:solidFill>
                  <a:schemeClr val="tx1">
                    <a:lumMod val="85000"/>
                    <a:lumOff val="15000"/>
                  </a:schemeClr>
                </a:solidFill>
                <a:latin typeface="Roboto Condensed" pitchFamily="2" charset="0"/>
                <a:ea typeface="Roboto Condensed" pitchFamily="2" charset="0"/>
                <a:cs typeface="Roboto Condensed" pitchFamily="2" charset="0"/>
              </a:rPr>
              <a:t>ADDING </a:t>
            </a:r>
            <a:r>
              <a:rPr lang="en-US" sz="3000" dirty="0" smtClean="0">
                <a:solidFill>
                  <a:schemeClr val="bg1">
                    <a:lumMod val="65000"/>
                  </a:schemeClr>
                </a:solidFill>
                <a:latin typeface="Roboto Condensed" pitchFamily="2" charset="0"/>
                <a:ea typeface="Roboto Condensed" pitchFamily="2" charset="0"/>
                <a:cs typeface="Roboto Condensed" pitchFamily="2" charset="0"/>
              </a:rPr>
              <a:t>AN</a:t>
            </a:r>
            <a:r>
              <a:rPr lang="en-US" sz="3000" dirty="0" smtClean="0">
                <a:solidFill>
                  <a:schemeClr val="tx1">
                    <a:lumMod val="85000"/>
                    <a:lumOff val="15000"/>
                  </a:schemeClr>
                </a:solidFill>
                <a:latin typeface="Roboto Condensed" pitchFamily="2" charset="0"/>
                <a:ea typeface="Roboto Condensed" pitchFamily="2" charset="0"/>
                <a:cs typeface="Roboto Condensed" pitchFamily="2" charset="0"/>
              </a:rPr>
              <a:t> ATTORNEY</a:t>
            </a:r>
            <a:endParaRPr lang="en-US" sz="3000" dirty="0">
              <a:solidFill>
                <a:schemeClr val="bg1">
                  <a:lumMod val="65000"/>
                </a:schemeClr>
              </a:solidFill>
              <a:latin typeface="Roboto Condensed" pitchFamily="2" charset="0"/>
              <a:ea typeface="Roboto Condensed" pitchFamily="2" charset="0"/>
              <a:cs typeface="Roboto Condensed" pitchFamily="2" charset="0"/>
            </a:endParaRPr>
          </a:p>
        </p:txBody>
      </p:sp>
      <p:sp>
        <p:nvSpPr>
          <p:cNvPr id="10" name="Rectangle 9"/>
          <p:cNvSpPr/>
          <p:nvPr/>
        </p:nvSpPr>
        <p:spPr>
          <a:xfrm>
            <a:off x="0" y="1066800"/>
            <a:ext cx="5638800" cy="707886"/>
          </a:xfrm>
          <a:prstGeom prst="rect">
            <a:avLst/>
          </a:prstGeom>
        </p:spPr>
        <p:txBody>
          <a:bodyPr wrap="square">
            <a:spAutoFit/>
          </a:bodyPr>
          <a:lstStyle/>
          <a:p>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To add an attorney to a party, click the       icon next to </a:t>
            </a:r>
            <a:r>
              <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rPr>
              <a:t>ATTORNEY</a:t>
            </a:r>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 </a:t>
            </a:r>
          </a:p>
        </p:txBody>
      </p:sp>
      <p:pic>
        <p:nvPicPr>
          <p:cNvPr id="1026" name="Picture 2"/>
          <p:cNvPicPr>
            <a:picLocks noChangeAspect="1" noChangeArrowheads="1"/>
          </p:cNvPicPr>
          <p:nvPr/>
        </p:nvPicPr>
        <p:blipFill>
          <a:blip r:embed="rId3" cstate="print"/>
          <a:srcRect/>
          <a:stretch>
            <a:fillRect/>
          </a:stretch>
        </p:blipFill>
        <p:spPr bwMode="auto">
          <a:xfrm>
            <a:off x="5638800" y="838200"/>
            <a:ext cx="2939628" cy="10668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962400" y="1066800"/>
            <a:ext cx="328612" cy="328612"/>
          </a:xfrm>
          <a:prstGeom prst="rect">
            <a:avLst/>
          </a:prstGeom>
          <a:noFill/>
          <a:ln w="9525">
            <a:noFill/>
            <a:miter lim="800000"/>
            <a:headEnd/>
            <a:tailEnd/>
          </a:ln>
        </p:spPr>
      </p:pic>
      <p:pic>
        <p:nvPicPr>
          <p:cNvPr id="12" name="Picture 2"/>
          <p:cNvPicPr>
            <a:picLocks noChangeAspect="1" noChangeArrowheads="1"/>
          </p:cNvPicPr>
          <p:nvPr/>
        </p:nvPicPr>
        <p:blipFill>
          <a:blip r:embed="rId5" cstate="print"/>
          <a:srcRect/>
          <a:stretch>
            <a:fillRect/>
          </a:stretch>
        </p:blipFill>
        <p:spPr bwMode="auto">
          <a:xfrm>
            <a:off x="228600" y="2362200"/>
            <a:ext cx="4648200" cy="1175607"/>
          </a:xfrm>
          <a:prstGeom prst="rect">
            <a:avLst/>
          </a:prstGeom>
          <a:noFill/>
          <a:ln w="9525">
            <a:noFill/>
            <a:miter lim="800000"/>
            <a:headEnd/>
            <a:tailEnd/>
          </a:ln>
        </p:spPr>
      </p:pic>
      <p:sp>
        <p:nvSpPr>
          <p:cNvPr id="13" name="Rectangle 12"/>
          <p:cNvSpPr/>
          <p:nvPr/>
        </p:nvSpPr>
        <p:spPr>
          <a:xfrm>
            <a:off x="4876800" y="2438400"/>
            <a:ext cx="4267200" cy="1015663"/>
          </a:xfrm>
          <a:prstGeom prst="rect">
            <a:avLst/>
          </a:prstGeom>
        </p:spPr>
        <p:txBody>
          <a:bodyPr wrap="square">
            <a:spAutoFit/>
          </a:bodyPr>
          <a:lstStyle/>
          <a:p>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Enter the attorney’s bar number or name in the </a:t>
            </a:r>
            <a:r>
              <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rPr>
              <a:t>SEARCH FOR AN ATTORNEY </a:t>
            </a:r>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screen and click </a:t>
            </a:r>
            <a:r>
              <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rPr>
              <a:t>SEARCH.</a:t>
            </a:r>
            <a:endPar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endParaRPr>
          </a:p>
        </p:txBody>
      </p:sp>
      <p:sp>
        <p:nvSpPr>
          <p:cNvPr id="14" name="TextBox 13"/>
          <p:cNvSpPr txBox="1"/>
          <p:nvPr/>
        </p:nvSpPr>
        <p:spPr>
          <a:xfrm>
            <a:off x="0" y="3657600"/>
            <a:ext cx="9144000" cy="400110"/>
          </a:xfrm>
          <a:prstGeom prst="rect">
            <a:avLst/>
          </a:prstGeom>
          <a:noFill/>
        </p:spPr>
        <p:txBody>
          <a:bodyPr wrap="square" rtlCol="0">
            <a:spAutoFit/>
          </a:bodyPr>
          <a:lstStyle/>
          <a:p>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Only attorneys in the ECF database are provided in the search results. </a:t>
            </a:r>
          </a:p>
        </p:txBody>
      </p:sp>
      <p:sp>
        <p:nvSpPr>
          <p:cNvPr id="16" name="TextBox 15"/>
          <p:cNvSpPr txBox="1"/>
          <p:nvPr/>
        </p:nvSpPr>
        <p:spPr>
          <a:xfrm>
            <a:off x="0" y="4495800"/>
            <a:ext cx="9144000" cy="707886"/>
          </a:xfrm>
          <a:prstGeom prst="rect">
            <a:avLst/>
          </a:prstGeom>
          <a:noFill/>
        </p:spPr>
        <p:txBody>
          <a:bodyPr wrap="square" rtlCol="0">
            <a:spAutoFit/>
          </a:bodyPr>
          <a:lstStyle/>
          <a:p>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Once you have found the correct attorney, click </a:t>
            </a:r>
            <a:r>
              <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rPr>
              <a:t>SELECT ATTORNEY</a:t>
            </a:r>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 to display the </a:t>
            </a:r>
            <a:r>
              <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rPr>
              <a:t>ATTORNEY INFORMATION </a:t>
            </a:r>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screen.</a:t>
            </a:r>
          </a:p>
        </p:txBody>
      </p:sp>
    </p:spTree>
  </p:cSld>
  <p:clrMapOvr>
    <a:masterClrMapping/>
  </p:clrMapOvr>
  <p:transition advTm="54247"/>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0"/>
            <a:ext cx="5334000" cy="381000"/>
          </a:xfrm>
          <a:prstGeom prst="roundRect">
            <a:avLst/>
          </a:prstGeom>
          <a:solidFill>
            <a:schemeClr val="bg1"/>
          </a:solidFill>
          <a:ln>
            <a:noFill/>
          </a:ln>
          <a:effectLst>
            <a:outerShdw blurRad="266700" dist="101600" dir="5400000" sx="75000" sy="75000" algn="ctr" rotWithShape="0">
              <a:schemeClr val="bg1">
                <a:lumMod val="7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6172200" cy="553998"/>
          </a:xfrm>
          <a:prstGeom prst="rect">
            <a:avLst/>
          </a:prstGeom>
          <a:noFill/>
        </p:spPr>
        <p:txBody>
          <a:bodyPr wrap="square" rtlCol="0">
            <a:spAutoFit/>
          </a:bodyPr>
          <a:lstStyle/>
          <a:p>
            <a:r>
              <a:rPr lang="en-US" sz="3000" dirty="0" smtClean="0">
                <a:solidFill>
                  <a:schemeClr val="tx1">
                    <a:lumMod val="85000"/>
                    <a:lumOff val="15000"/>
                  </a:schemeClr>
                </a:solidFill>
                <a:latin typeface="Roboto Condensed" pitchFamily="2" charset="0"/>
                <a:ea typeface="Roboto Condensed" pitchFamily="2" charset="0"/>
                <a:cs typeface="Roboto Condensed" pitchFamily="2" charset="0"/>
              </a:rPr>
              <a:t>ATTORNEY </a:t>
            </a:r>
            <a:r>
              <a:rPr lang="en-US" sz="3000" dirty="0" smtClean="0">
                <a:solidFill>
                  <a:schemeClr val="bg1">
                    <a:lumMod val="65000"/>
                  </a:schemeClr>
                </a:solidFill>
                <a:latin typeface="Roboto Condensed" pitchFamily="2" charset="0"/>
                <a:ea typeface="Roboto Condensed" pitchFamily="2" charset="0"/>
                <a:cs typeface="Roboto Condensed" pitchFamily="2" charset="0"/>
              </a:rPr>
              <a:t>INFORMATION</a:t>
            </a:r>
            <a:r>
              <a:rPr lang="en-US" sz="3000" dirty="0" smtClean="0">
                <a:solidFill>
                  <a:schemeClr val="tx1">
                    <a:lumMod val="85000"/>
                    <a:lumOff val="15000"/>
                  </a:schemeClr>
                </a:solidFill>
                <a:latin typeface="Roboto Condensed" pitchFamily="2" charset="0"/>
                <a:ea typeface="Roboto Condensed" pitchFamily="2" charset="0"/>
                <a:cs typeface="Roboto Condensed" pitchFamily="2" charset="0"/>
              </a:rPr>
              <a:t> SCREEN</a:t>
            </a:r>
            <a:endParaRPr lang="en-US" sz="3000" dirty="0">
              <a:solidFill>
                <a:schemeClr val="tx1">
                  <a:lumMod val="85000"/>
                  <a:lumOff val="15000"/>
                </a:schemeClr>
              </a:solidFill>
              <a:latin typeface="Roboto Condensed" pitchFamily="2" charset="0"/>
              <a:ea typeface="Roboto Condensed" pitchFamily="2" charset="0"/>
              <a:cs typeface="Roboto Condensed" pitchFamily="2" charset="0"/>
            </a:endParaRPr>
          </a:p>
        </p:txBody>
      </p:sp>
      <p:pic>
        <p:nvPicPr>
          <p:cNvPr id="2051" name="Picture 3"/>
          <p:cNvPicPr>
            <a:picLocks noChangeAspect="1" noChangeArrowheads="1"/>
          </p:cNvPicPr>
          <p:nvPr/>
        </p:nvPicPr>
        <p:blipFill>
          <a:blip r:embed="rId3" cstate="print"/>
          <a:srcRect/>
          <a:stretch>
            <a:fillRect/>
          </a:stretch>
        </p:blipFill>
        <p:spPr bwMode="auto">
          <a:xfrm>
            <a:off x="4038600" y="685799"/>
            <a:ext cx="4956619" cy="3537775"/>
          </a:xfrm>
          <a:prstGeom prst="rect">
            <a:avLst/>
          </a:prstGeom>
          <a:noFill/>
          <a:ln w="9525">
            <a:noFill/>
            <a:miter lim="800000"/>
            <a:headEnd/>
            <a:tailEnd/>
          </a:ln>
        </p:spPr>
      </p:pic>
      <p:grpSp>
        <p:nvGrpSpPr>
          <p:cNvPr id="15" name="Group 14"/>
          <p:cNvGrpSpPr/>
          <p:nvPr/>
        </p:nvGrpSpPr>
        <p:grpSpPr>
          <a:xfrm>
            <a:off x="228600" y="1143000"/>
            <a:ext cx="3657600" cy="914400"/>
            <a:chOff x="304800" y="4876800"/>
            <a:chExt cx="3657600" cy="914400"/>
          </a:xfrm>
        </p:grpSpPr>
        <p:sp>
          <p:nvSpPr>
            <p:cNvPr id="18" name="Rectangle 17"/>
            <p:cNvSpPr/>
            <p:nvPr/>
          </p:nvSpPr>
          <p:spPr>
            <a:xfrm>
              <a:off x="304800" y="4876800"/>
              <a:ext cx="914400" cy="914400"/>
            </a:xfrm>
            <a:prstGeom prst="rect">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r>
                <a:rPr lang="en-US" sz="5400" dirty="0" smtClean="0">
                  <a:solidFill>
                    <a:schemeClr val="bg1">
                      <a:lumMod val="75000"/>
                    </a:schemeClr>
                  </a:solidFill>
                  <a:latin typeface="DYMO Symbols"/>
                  <a:ea typeface="Roboto Condensed" pitchFamily="2" charset="0"/>
                  <a:cs typeface="DYMO Symbols"/>
                </a:rPr>
                <a:t></a:t>
              </a:r>
              <a:endParaRPr lang="en-US" sz="5400" dirty="0">
                <a:solidFill>
                  <a:schemeClr val="bg1">
                    <a:lumMod val="75000"/>
                  </a:schemeClr>
                </a:solidFill>
                <a:latin typeface="Roboto Condensed" pitchFamily="2" charset="0"/>
                <a:ea typeface="Roboto Condensed" pitchFamily="2" charset="0"/>
                <a:cs typeface="Roboto Condensed" pitchFamily="2" charset="0"/>
              </a:endParaRPr>
            </a:p>
          </p:txBody>
        </p:sp>
        <p:sp>
          <p:nvSpPr>
            <p:cNvPr id="19" name="Rectangle 18"/>
            <p:cNvSpPr/>
            <p:nvPr/>
          </p:nvSpPr>
          <p:spPr>
            <a:xfrm>
              <a:off x="1219200" y="4876800"/>
              <a:ext cx="2743200" cy="914400"/>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rPr>
                <a:t>DO NOT ALTER ANY INFORMATION ON THIS SCREEN.</a:t>
              </a:r>
              <a:endParaRPr lang="en-US" b="1" dirty="0">
                <a:solidFill>
                  <a:schemeClr val="tx1">
                    <a:lumMod val="85000"/>
                    <a:lumOff val="15000"/>
                  </a:schemeClr>
                </a:solidFill>
                <a:latin typeface="Roboto Condensed" pitchFamily="2" charset="0"/>
                <a:ea typeface="Roboto Condensed" pitchFamily="2" charset="0"/>
                <a:cs typeface="Roboto Condensed" pitchFamily="2" charset="0"/>
              </a:endParaRPr>
            </a:p>
          </p:txBody>
        </p:sp>
      </p:grpSp>
      <p:sp>
        <p:nvSpPr>
          <p:cNvPr id="20" name="TextBox 19"/>
          <p:cNvSpPr txBox="1"/>
          <p:nvPr/>
        </p:nvSpPr>
        <p:spPr>
          <a:xfrm>
            <a:off x="0" y="2895600"/>
            <a:ext cx="4038600" cy="707886"/>
          </a:xfrm>
          <a:prstGeom prst="rect">
            <a:avLst/>
          </a:prstGeom>
          <a:noFill/>
        </p:spPr>
        <p:txBody>
          <a:bodyPr wrap="square" rtlCol="0">
            <a:spAutoFit/>
          </a:bodyPr>
          <a:lstStyle/>
          <a:p>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Click </a:t>
            </a:r>
            <a:r>
              <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rPr>
              <a:t>ADD ATTORNEY </a:t>
            </a:r>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to add him/her to the case.</a:t>
            </a:r>
          </a:p>
        </p:txBody>
      </p:sp>
      <p:pic>
        <p:nvPicPr>
          <p:cNvPr id="21" name="Picture 2"/>
          <p:cNvPicPr>
            <a:picLocks noChangeAspect="1" noChangeArrowheads="1"/>
          </p:cNvPicPr>
          <p:nvPr/>
        </p:nvPicPr>
        <p:blipFill>
          <a:blip r:embed="rId4" cstate="print"/>
          <a:srcRect/>
          <a:stretch>
            <a:fillRect/>
          </a:stretch>
        </p:blipFill>
        <p:spPr bwMode="auto">
          <a:xfrm>
            <a:off x="152400" y="4495800"/>
            <a:ext cx="2833687" cy="1295400"/>
          </a:xfrm>
          <a:prstGeom prst="rect">
            <a:avLst/>
          </a:prstGeom>
          <a:noFill/>
          <a:ln w="9525">
            <a:noFill/>
            <a:miter lim="800000"/>
            <a:headEnd/>
            <a:tailEnd/>
          </a:ln>
        </p:spPr>
      </p:pic>
      <p:sp>
        <p:nvSpPr>
          <p:cNvPr id="22" name="TextBox 21"/>
          <p:cNvSpPr txBox="1"/>
          <p:nvPr/>
        </p:nvSpPr>
        <p:spPr>
          <a:xfrm>
            <a:off x="2971800" y="4495800"/>
            <a:ext cx="6172200" cy="1323439"/>
          </a:xfrm>
          <a:prstGeom prst="rect">
            <a:avLst/>
          </a:prstGeom>
          <a:noFill/>
        </p:spPr>
        <p:txBody>
          <a:bodyPr wrap="square" rtlCol="0">
            <a:spAutoFit/>
          </a:bodyPr>
          <a:lstStyle/>
          <a:p>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Notice the attorney’s name has been added to the Participant Tree under the party you selected.</a:t>
            </a:r>
          </a:p>
          <a:p>
            <a:endPar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endParaRPr>
          </a:p>
          <a:p>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Repeat this process until attorneys are entered.</a:t>
            </a:r>
          </a:p>
        </p:txBody>
      </p:sp>
    </p:spTree>
  </p:cSld>
  <p:clrMapOvr>
    <a:masterClrMapping/>
  </p:clrMapOvr>
  <p:transition advTm="5424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0"/>
            <a:ext cx="2819400" cy="381000"/>
          </a:xfrm>
          <a:prstGeom prst="roundRect">
            <a:avLst/>
          </a:prstGeom>
          <a:solidFill>
            <a:schemeClr val="bg1"/>
          </a:solidFill>
          <a:ln>
            <a:noFill/>
          </a:ln>
          <a:effectLst>
            <a:outerShdw blurRad="266700" dist="101600" dir="5400000" sx="75000" sy="75000" algn="ctr" rotWithShape="0">
              <a:schemeClr val="bg1">
                <a:lumMod val="7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3048000" cy="553998"/>
          </a:xfrm>
          <a:prstGeom prst="rect">
            <a:avLst/>
          </a:prstGeom>
          <a:noFill/>
        </p:spPr>
        <p:txBody>
          <a:bodyPr wrap="square" rtlCol="0">
            <a:spAutoFit/>
          </a:bodyPr>
          <a:lstStyle/>
          <a:p>
            <a:r>
              <a:rPr lang="en-US" sz="3000" dirty="0" smtClean="0">
                <a:solidFill>
                  <a:schemeClr val="tx1">
                    <a:lumMod val="85000"/>
                    <a:lumOff val="15000"/>
                  </a:schemeClr>
                </a:solidFill>
                <a:latin typeface="Roboto Condensed" pitchFamily="2" charset="0"/>
                <a:ea typeface="Roboto Condensed" pitchFamily="2" charset="0"/>
                <a:cs typeface="Roboto Condensed" pitchFamily="2" charset="0"/>
              </a:rPr>
              <a:t>ADDING </a:t>
            </a:r>
            <a:r>
              <a:rPr lang="en-US" sz="3000" dirty="0" smtClean="0">
                <a:solidFill>
                  <a:schemeClr val="bg1">
                    <a:lumMod val="65000"/>
                  </a:schemeClr>
                </a:solidFill>
                <a:latin typeface="Roboto Condensed" pitchFamily="2" charset="0"/>
                <a:ea typeface="Roboto Condensed" pitchFamily="2" charset="0"/>
                <a:cs typeface="Roboto Condensed" pitchFamily="2" charset="0"/>
              </a:rPr>
              <a:t>AN</a:t>
            </a:r>
            <a:r>
              <a:rPr lang="en-US" sz="3000" dirty="0" smtClean="0">
                <a:solidFill>
                  <a:schemeClr val="tx1">
                    <a:lumMod val="85000"/>
                    <a:lumOff val="15000"/>
                  </a:schemeClr>
                </a:solidFill>
                <a:latin typeface="Roboto Condensed" pitchFamily="2" charset="0"/>
                <a:ea typeface="Roboto Condensed" pitchFamily="2" charset="0"/>
                <a:cs typeface="Roboto Condensed" pitchFamily="2" charset="0"/>
              </a:rPr>
              <a:t> ALIAS</a:t>
            </a:r>
            <a:endParaRPr lang="en-US" sz="3000" dirty="0">
              <a:solidFill>
                <a:schemeClr val="bg1">
                  <a:lumMod val="65000"/>
                </a:schemeClr>
              </a:solidFill>
              <a:latin typeface="Roboto Condensed" pitchFamily="2" charset="0"/>
              <a:ea typeface="Roboto Condensed" pitchFamily="2" charset="0"/>
              <a:cs typeface="Roboto Condensed" pitchFamily="2" charset="0"/>
            </a:endParaRPr>
          </a:p>
        </p:txBody>
      </p:sp>
      <p:sp>
        <p:nvSpPr>
          <p:cNvPr id="10" name="Rectangle 9"/>
          <p:cNvSpPr/>
          <p:nvPr/>
        </p:nvSpPr>
        <p:spPr>
          <a:xfrm>
            <a:off x="0" y="1066800"/>
            <a:ext cx="4724400" cy="1015663"/>
          </a:xfrm>
          <a:prstGeom prst="rect">
            <a:avLst/>
          </a:prstGeom>
        </p:spPr>
        <p:txBody>
          <a:bodyPr wrap="square">
            <a:spAutoFit/>
          </a:bodyPr>
          <a:lstStyle/>
          <a:p>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If your Complaint caption indicates an alias, select the        icon next to </a:t>
            </a:r>
            <a:r>
              <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rPr>
              <a:t>ALIAS</a:t>
            </a:r>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 for the appropriate party in the Participant Tree.</a:t>
            </a:r>
          </a:p>
        </p:txBody>
      </p:sp>
      <p:pic>
        <p:nvPicPr>
          <p:cNvPr id="1027" name="Picture 3"/>
          <p:cNvPicPr>
            <a:picLocks noChangeAspect="1" noChangeArrowheads="1"/>
          </p:cNvPicPr>
          <p:nvPr/>
        </p:nvPicPr>
        <p:blipFill>
          <a:blip r:embed="rId3" cstate="print"/>
          <a:srcRect/>
          <a:stretch>
            <a:fillRect/>
          </a:stretch>
        </p:blipFill>
        <p:spPr bwMode="auto">
          <a:xfrm>
            <a:off x="1119188" y="1423988"/>
            <a:ext cx="328612" cy="328612"/>
          </a:xfrm>
          <a:prstGeom prst="rect">
            <a:avLst/>
          </a:prstGeom>
          <a:noFill/>
          <a:ln w="9525">
            <a:noFill/>
            <a:miter lim="800000"/>
            <a:headEnd/>
            <a:tailEnd/>
          </a:ln>
        </p:spPr>
      </p:pic>
      <p:sp>
        <p:nvSpPr>
          <p:cNvPr id="13" name="Rectangle 12"/>
          <p:cNvSpPr/>
          <p:nvPr/>
        </p:nvSpPr>
        <p:spPr>
          <a:xfrm>
            <a:off x="4343400" y="3200400"/>
            <a:ext cx="4267200" cy="707886"/>
          </a:xfrm>
          <a:prstGeom prst="rect">
            <a:avLst/>
          </a:prstGeom>
        </p:spPr>
        <p:txBody>
          <a:bodyPr wrap="square">
            <a:spAutoFit/>
          </a:bodyPr>
          <a:lstStyle/>
          <a:p>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Enter the alias name in the </a:t>
            </a:r>
            <a:r>
              <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rPr>
              <a:t>SEARCH FOR AN ALIAS </a:t>
            </a:r>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screen and click </a:t>
            </a:r>
            <a:r>
              <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rPr>
              <a:t>SEARCH.</a:t>
            </a:r>
            <a:endPar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endParaRPr>
          </a:p>
        </p:txBody>
      </p:sp>
      <p:sp>
        <p:nvSpPr>
          <p:cNvPr id="16" name="TextBox 15"/>
          <p:cNvSpPr txBox="1"/>
          <p:nvPr/>
        </p:nvSpPr>
        <p:spPr>
          <a:xfrm>
            <a:off x="0" y="4572000"/>
            <a:ext cx="9144000" cy="707886"/>
          </a:xfrm>
          <a:prstGeom prst="rect">
            <a:avLst/>
          </a:prstGeom>
          <a:noFill/>
        </p:spPr>
        <p:txBody>
          <a:bodyPr wrap="square" rtlCol="0">
            <a:spAutoFit/>
          </a:bodyPr>
          <a:lstStyle/>
          <a:p>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If a match is found, highlight the name and click </a:t>
            </a:r>
            <a:r>
              <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rPr>
              <a:t>SELECT ALIAS</a:t>
            </a:r>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 otherwise, click </a:t>
            </a:r>
            <a:r>
              <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rPr>
              <a:t>CREATE NEW ALIAS.</a:t>
            </a:r>
            <a:endPar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endParaRPr>
          </a:p>
        </p:txBody>
      </p:sp>
      <p:pic>
        <p:nvPicPr>
          <p:cNvPr id="4098" name="Picture 2"/>
          <p:cNvPicPr>
            <a:picLocks noChangeAspect="1" noChangeArrowheads="1"/>
          </p:cNvPicPr>
          <p:nvPr/>
        </p:nvPicPr>
        <p:blipFill>
          <a:blip r:embed="rId4" cstate="print"/>
          <a:srcRect/>
          <a:stretch>
            <a:fillRect/>
          </a:stretch>
        </p:blipFill>
        <p:spPr bwMode="auto">
          <a:xfrm>
            <a:off x="4738077" y="1143000"/>
            <a:ext cx="3907692" cy="914400"/>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304800" y="2895600"/>
            <a:ext cx="3800790" cy="1295400"/>
          </a:xfrm>
          <a:prstGeom prst="rect">
            <a:avLst/>
          </a:prstGeom>
          <a:noFill/>
          <a:ln w="9525">
            <a:noFill/>
            <a:miter lim="800000"/>
            <a:headEnd/>
            <a:tailEnd/>
          </a:ln>
        </p:spPr>
      </p:pic>
    </p:spTree>
  </p:cSld>
  <p:clrMapOvr>
    <a:masterClrMapping/>
  </p:clrMapOvr>
  <p:transition advTm="54247"/>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0"/>
            <a:ext cx="5334000" cy="381000"/>
          </a:xfrm>
          <a:prstGeom prst="roundRect">
            <a:avLst/>
          </a:prstGeom>
          <a:solidFill>
            <a:schemeClr val="bg1"/>
          </a:solidFill>
          <a:ln>
            <a:noFill/>
          </a:ln>
          <a:effectLst>
            <a:outerShdw blurRad="266700" dist="101600" dir="5400000" sx="75000" sy="75000" algn="ctr" rotWithShape="0">
              <a:schemeClr val="bg1">
                <a:lumMod val="7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6172200" cy="553998"/>
          </a:xfrm>
          <a:prstGeom prst="rect">
            <a:avLst/>
          </a:prstGeom>
          <a:noFill/>
        </p:spPr>
        <p:txBody>
          <a:bodyPr wrap="square" rtlCol="0">
            <a:spAutoFit/>
          </a:bodyPr>
          <a:lstStyle/>
          <a:p>
            <a:r>
              <a:rPr lang="en-US" sz="3000" dirty="0" smtClean="0">
                <a:solidFill>
                  <a:schemeClr val="tx1">
                    <a:lumMod val="85000"/>
                    <a:lumOff val="15000"/>
                  </a:schemeClr>
                </a:solidFill>
                <a:latin typeface="Roboto Condensed" pitchFamily="2" charset="0"/>
                <a:ea typeface="Roboto Condensed" pitchFamily="2" charset="0"/>
                <a:cs typeface="Roboto Condensed" pitchFamily="2" charset="0"/>
              </a:rPr>
              <a:t>ALIAS </a:t>
            </a:r>
            <a:r>
              <a:rPr lang="en-US" sz="3000" dirty="0" smtClean="0">
                <a:solidFill>
                  <a:schemeClr val="bg1">
                    <a:lumMod val="65000"/>
                  </a:schemeClr>
                </a:solidFill>
                <a:latin typeface="Roboto Condensed" pitchFamily="2" charset="0"/>
                <a:ea typeface="Roboto Condensed" pitchFamily="2" charset="0"/>
                <a:cs typeface="Roboto Condensed" pitchFamily="2" charset="0"/>
              </a:rPr>
              <a:t>INFORMATION</a:t>
            </a:r>
            <a:r>
              <a:rPr lang="en-US" sz="3000" dirty="0" smtClean="0">
                <a:solidFill>
                  <a:schemeClr val="tx1">
                    <a:lumMod val="85000"/>
                    <a:lumOff val="15000"/>
                  </a:schemeClr>
                </a:solidFill>
                <a:latin typeface="Roboto Condensed" pitchFamily="2" charset="0"/>
                <a:ea typeface="Roboto Condensed" pitchFamily="2" charset="0"/>
                <a:cs typeface="Roboto Condensed" pitchFamily="2" charset="0"/>
              </a:rPr>
              <a:t> SCREEN</a:t>
            </a:r>
            <a:endParaRPr lang="en-US" sz="3000" dirty="0">
              <a:solidFill>
                <a:schemeClr val="tx1">
                  <a:lumMod val="85000"/>
                  <a:lumOff val="15000"/>
                </a:schemeClr>
              </a:solidFill>
              <a:latin typeface="Roboto Condensed" pitchFamily="2" charset="0"/>
              <a:ea typeface="Roboto Condensed" pitchFamily="2" charset="0"/>
              <a:cs typeface="Roboto Condensed" pitchFamily="2" charset="0"/>
            </a:endParaRPr>
          </a:p>
        </p:txBody>
      </p:sp>
      <p:sp>
        <p:nvSpPr>
          <p:cNvPr id="20" name="TextBox 19"/>
          <p:cNvSpPr txBox="1"/>
          <p:nvPr/>
        </p:nvSpPr>
        <p:spPr>
          <a:xfrm>
            <a:off x="0" y="990600"/>
            <a:ext cx="3657600" cy="1015663"/>
          </a:xfrm>
          <a:prstGeom prst="rect">
            <a:avLst/>
          </a:prstGeom>
          <a:noFill/>
        </p:spPr>
        <p:txBody>
          <a:bodyPr wrap="square" rtlCol="0">
            <a:spAutoFit/>
          </a:bodyPr>
          <a:lstStyle/>
          <a:p>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In the </a:t>
            </a:r>
            <a:r>
              <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rPr>
              <a:t>ALIAS INFORMATION </a:t>
            </a:r>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screen, enter the alias and select a </a:t>
            </a:r>
            <a:r>
              <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rPr>
              <a:t>TYPE </a:t>
            </a:r>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from the dropdown menu. </a:t>
            </a:r>
          </a:p>
        </p:txBody>
      </p:sp>
      <p:sp>
        <p:nvSpPr>
          <p:cNvPr id="22" name="TextBox 21"/>
          <p:cNvSpPr txBox="1"/>
          <p:nvPr/>
        </p:nvSpPr>
        <p:spPr>
          <a:xfrm>
            <a:off x="3200400" y="2590800"/>
            <a:ext cx="5257800" cy="707886"/>
          </a:xfrm>
          <a:prstGeom prst="rect">
            <a:avLst/>
          </a:prstGeom>
          <a:noFill/>
        </p:spPr>
        <p:txBody>
          <a:bodyPr wrap="square" rtlCol="0">
            <a:spAutoFit/>
          </a:bodyPr>
          <a:lstStyle/>
          <a:p>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Once you have finished entering your alias information, click </a:t>
            </a:r>
            <a:r>
              <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rPr>
              <a:t>ADD ALIAS.</a:t>
            </a:r>
            <a:endPar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endParaRPr>
          </a:p>
        </p:txBody>
      </p:sp>
      <p:pic>
        <p:nvPicPr>
          <p:cNvPr id="5122" name="Picture 2"/>
          <p:cNvPicPr>
            <a:picLocks noChangeAspect="1" noChangeArrowheads="1"/>
          </p:cNvPicPr>
          <p:nvPr/>
        </p:nvPicPr>
        <p:blipFill>
          <a:blip r:embed="rId3" cstate="print"/>
          <a:srcRect/>
          <a:stretch>
            <a:fillRect/>
          </a:stretch>
        </p:blipFill>
        <p:spPr bwMode="auto">
          <a:xfrm>
            <a:off x="3657600" y="762000"/>
            <a:ext cx="5181600" cy="1666821"/>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152400" y="2133600"/>
            <a:ext cx="3054927" cy="3733800"/>
          </a:xfrm>
          <a:prstGeom prst="rect">
            <a:avLst/>
          </a:prstGeom>
          <a:noFill/>
          <a:ln w="9525">
            <a:noFill/>
            <a:miter lim="800000"/>
            <a:headEnd/>
            <a:tailEnd/>
          </a:ln>
        </p:spPr>
      </p:pic>
      <p:sp>
        <p:nvSpPr>
          <p:cNvPr id="13" name="TextBox 12"/>
          <p:cNvSpPr txBox="1"/>
          <p:nvPr/>
        </p:nvSpPr>
        <p:spPr>
          <a:xfrm>
            <a:off x="3200400" y="3581400"/>
            <a:ext cx="3429000" cy="1015663"/>
          </a:xfrm>
          <a:prstGeom prst="rect">
            <a:avLst/>
          </a:prstGeom>
          <a:noFill/>
        </p:spPr>
        <p:txBody>
          <a:bodyPr wrap="square" rtlCol="0">
            <a:spAutoFit/>
          </a:bodyPr>
          <a:lstStyle/>
          <a:p>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Notice the alias has been added to the Participant Tree under the party you selected.</a:t>
            </a:r>
          </a:p>
        </p:txBody>
      </p:sp>
      <p:sp>
        <p:nvSpPr>
          <p:cNvPr id="14" name="TextBox 13"/>
          <p:cNvSpPr txBox="1"/>
          <p:nvPr/>
        </p:nvSpPr>
        <p:spPr>
          <a:xfrm>
            <a:off x="3200400" y="5029200"/>
            <a:ext cx="5638800" cy="400110"/>
          </a:xfrm>
          <a:prstGeom prst="rect">
            <a:avLst/>
          </a:prstGeom>
          <a:noFill/>
        </p:spPr>
        <p:txBody>
          <a:bodyPr wrap="square" rtlCol="0">
            <a:spAutoFit/>
          </a:bodyPr>
          <a:lstStyle/>
          <a:p>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Repeat this process until all aliases are entered.</a:t>
            </a:r>
          </a:p>
        </p:txBody>
      </p:sp>
      <p:pic>
        <p:nvPicPr>
          <p:cNvPr id="5124" name="Picture 4"/>
          <p:cNvPicPr>
            <a:picLocks noChangeAspect="1" noChangeArrowheads="1"/>
          </p:cNvPicPr>
          <p:nvPr/>
        </p:nvPicPr>
        <p:blipFill>
          <a:blip r:embed="rId5" cstate="print"/>
          <a:srcRect/>
          <a:stretch>
            <a:fillRect/>
          </a:stretch>
        </p:blipFill>
        <p:spPr bwMode="auto">
          <a:xfrm>
            <a:off x="6705600" y="3657600"/>
            <a:ext cx="2229971" cy="762000"/>
          </a:xfrm>
          <a:prstGeom prst="rect">
            <a:avLst/>
          </a:prstGeom>
          <a:noFill/>
          <a:ln w="9525">
            <a:noFill/>
            <a:miter lim="800000"/>
            <a:headEnd/>
            <a:tailEnd/>
          </a:ln>
        </p:spPr>
      </p:pic>
    </p:spTree>
  </p:cSld>
  <p:clrMapOvr>
    <a:masterClrMapping/>
  </p:clrMapOvr>
  <p:transition advTm="54247"/>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0"/>
            <a:ext cx="7772400" cy="381000"/>
          </a:xfrm>
          <a:prstGeom prst="roundRect">
            <a:avLst/>
          </a:prstGeom>
          <a:solidFill>
            <a:schemeClr val="bg1"/>
          </a:solidFill>
          <a:ln>
            <a:noFill/>
          </a:ln>
          <a:effectLst>
            <a:outerShdw blurRad="266700" dist="101600" dir="5400000" sx="75000" sy="75000" algn="ctr" rotWithShape="0">
              <a:schemeClr val="bg1">
                <a:lumMod val="7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553998"/>
          </a:xfrm>
          <a:prstGeom prst="rect">
            <a:avLst/>
          </a:prstGeom>
          <a:noFill/>
        </p:spPr>
        <p:txBody>
          <a:bodyPr wrap="square" rtlCol="0">
            <a:spAutoFit/>
          </a:bodyPr>
          <a:lstStyle/>
          <a:p>
            <a:r>
              <a:rPr lang="en-US" sz="3000" dirty="0" smtClean="0">
                <a:solidFill>
                  <a:schemeClr val="tx1">
                    <a:lumMod val="85000"/>
                    <a:lumOff val="15000"/>
                  </a:schemeClr>
                </a:solidFill>
                <a:latin typeface="Roboto Condensed" pitchFamily="2" charset="0"/>
                <a:ea typeface="Roboto Condensed" pitchFamily="2" charset="0"/>
                <a:cs typeface="Roboto Condensed" pitchFamily="2" charset="0"/>
              </a:rPr>
              <a:t>ADDING </a:t>
            </a:r>
            <a:r>
              <a:rPr lang="en-US" sz="3000" dirty="0" smtClean="0">
                <a:solidFill>
                  <a:schemeClr val="bg1">
                    <a:lumMod val="65000"/>
                  </a:schemeClr>
                </a:solidFill>
                <a:latin typeface="Roboto Condensed" pitchFamily="2" charset="0"/>
                <a:ea typeface="Roboto Condensed" pitchFamily="2" charset="0"/>
                <a:cs typeface="Roboto Condensed" pitchFamily="2" charset="0"/>
              </a:rPr>
              <a:t>A</a:t>
            </a:r>
            <a:r>
              <a:rPr lang="en-US" sz="3000" dirty="0" smtClean="0">
                <a:solidFill>
                  <a:schemeClr val="tx1">
                    <a:lumMod val="85000"/>
                    <a:lumOff val="15000"/>
                  </a:schemeClr>
                </a:solidFill>
                <a:latin typeface="Roboto Condensed" pitchFamily="2" charset="0"/>
                <a:ea typeface="Roboto Condensed" pitchFamily="2" charset="0"/>
                <a:cs typeface="Roboto Condensed" pitchFamily="2" charset="0"/>
              </a:rPr>
              <a:t> CORPORATE PARENT/OTHER AFFILIATE</a:t>
            </a:r>
            <a:endParaRPr lang="en-US" sz="3000" dirty="0">
              <a:solidFill>
                <a:schemeClr val="tx1">
                  <a:lumMod val="85000"/>
                  <a:lumOff val="15000"/>
                </a:schemeClr>
              </a:solidFill>
              <a:latin typeface="Roboto Condensed" pitchFamily="2" charset="0"/>
              <a:ea typeface="Roboto Condensed" pitchFamily="2" charset="0"/>
              <a:cs typeface="Roboto Condensed" pitchFamily="2" charset="0"/>
            </a:endParaRPr>
          </a:p>
        </p:txBody>
      </p:sp>
      <p:grpSp>
        <p:nvGrpSpPr>
          <p:cNvPr id="9" name="Group 8"/>
          <p:cNvGrpSpPr/>
          <p:nvPr/>
        </p:nvGrpSpPr>
        <p:grpSpPr>
          <a:xfrm>
            <a:off x="883920" y="2400300"/>
            <a:ext cx="7376160" cy="2057400"/>
            <a:chOff x="381000" y="4861560"/>
            <a:chExt cx="7376160" cy="2057400"/>
          </a:xfrm>
        </p:grpSpPr>
        <p:sp>
          <p:nvSpPr>
            <p:cNvPr id="11" name="Rectangle 10"/>
            <p:cNvSpPr/>
            <p:nvPr/>
          </p:nvSpPr>
          <p:spPr>
            <a:xfrm>
              <a:off x="381000" y="4861560"/>
              <a:ext cx="2039112" cy="2054352"/>
            </a:xfrm>
            <a:prstGeom prst="rect">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r>
                <a:rPr lang="en-US" sz="9600" dirty="0" smtClean="0">
                  <a:solidFill>
                    <a:schemeClr val="bg1">
                      <a:lumMod val="75000"/>
                    </a:schemeClr>
                  </a:solidFill>
                  <a:latin typeface="DYMO Symbols"/>
                  <a:ea typeface="Roboto Condensed" pitchFamily="2" charset="0"/>
                  <a:cs typeface="DYMO Symbols"/>
                </a:rPr>
                <a:t></a:t>
              </a:r>
              <a:endParaRPr lang="en-US" sz="8800" dirty="0">
                <a:solidFill>
                  <a:schemeClr val="bg1">
                    <a:lumMod val="75000"/>
                  </a:schemeClr>
                </a:solidFill>
                <a:latin typeface="Roboto Condensed" pitchFamily="2" charset="0"/>
                <a:ea typeface="Roboto Condensed" pitchFamily="2" charset="0"/>
                <a:cs typeface="Roboto Condensed" pitchFamily="2" charset="0"/>
              </a:endParaRPr>
            </a:p>
          </p:txBody>
        </p:sp>
        <p:sp>
          <p:nvSpPr>
            <p:cNvPr id="12" name="Rectangle 11"/>
            <p:cNvSpPr/>
            <p:nvPr/>
          </p:nvSpPr>
          <p:spPr>
            <a:xfrm>
              <a:off x="2392680" y="4861560"/>
              <a:ext cx="5364480" cy="2057400"/>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lumMod val="85000"/>
                      <a:lumOff val="15000"/>
                    </a:schemeClr>
                  </a:solidFill>
                  <a:latin typeface="Roboto Condensed" pitchFamily="2" charset="0"/>
                  <a:ea typeface="Roboto Condensed" pitchFamily="2" charset="0"/>
                  <a:cs typeface="Roboto Condensed" pitchFamily="2" charset="0"/>
                </a:rPr>
                <a:t>DO NOT ADD A CORPORATE PARENT </a:t>
              </a:r>
              <a:r>
                <a:rPr lang="en-US" sz="2400" dirty="0" smtClean="0">
                  <a:solidFill>
                    <a:schemeClr val="tx1">
                      <a:lumMod val="85000"/>
                      <a:lumOff val="15000"/>
                    </a:schemeClr>
                  </a:solidFill>
                  <a:latin typeface="Roboto Condensed" pitchFamily="2" charset="0"/>
                  <a:ea typeface="Roboto Condensed" pitchFamily="2" charset="0"/>
                  <a:cs typeface="Roboto Condensed" pitchFamily="2" charset="0"/>
                </a:rPr>
                <a:t>during case opening. You are </a:t>
              </a:r>
              <a:r>
                <a:rPr lang="en-US" sz="2400" u="sng" dirty="0" smtClean="0">
                  <a:solidFill>
                    <a:schemeClr val="tx1">
                      <a:lumMod val="85000"/>
                      <a:lumOff val="15000"/>
                    </a:schemeClr>
                  </a:solidFill>
                  <a:latin typeface="Roboto Condensed" pitchFamily="2" charset="0"/>
                  <a:ea typeface="Roboto Condensed" pitchFamily="2" charset="0"/>
                  <a:cs typeface="Roboto Condensed" pitchFamily="2" charset="0"/>
                </a:rPr>
                <a:t>required</a:t>
              </a:r>
              <a:r>
                <a:rPr lang="en-US" sz="2400" dirty="0" smtClean="0">
                  <a:solidFill>
                    <a:schemeClr val="tx1">
                      <a:lumMod val="85000"/>
                      <a:lumOff val="15000"/>
                    </a:schemeClr>
                  </a:solidFill>
                  <a:latin typeface="Roboto Condensed" pitchFamily="2" charset="0"/>
                  <a:ea typeface="Roboto Condensed" pitchFamily="2" charset="0"/>
                  <a:cs typeface="Roboto Condensed" pitchFamily="2" charset="0"/>
                </a:rPr>
                <a:t> to add corporate parents/other affiliates when filing a </a:t>
              </a:r>
              <a:r>
                <a:rPr lang="en-US" sz="2400" b="1" dirty="0" smtClean="0">
                  <a:solidFill>
                    <a:schemeClr val="tx1">
                      <a:lumMod val="85000"/>
                      <a:lumOff val="15000"/>
                    </a:schemeClr>
                  </a:solidFill>
                  <a:latin typeface="Roboto Condensed" pitchFamily="2" charset="0"/>
                  <a:ea typeface="Roboto Condensed" pitchFamily="2" charset="0"/>
                  <a:cs typeface="Roboto Condensed" pitchFamily="2" charset="0"/>
                </a:rPr>
                <a:t>CORPORATE DISCLOSURE STATEMENT.</a:t>
              </a:r>
              <a:endParaRPr lang="en-US" sz="2000" b="1" dirty="0">
                <a:solidFill>
                  <a:schemeClr val="tx1">
                    <a:lumMod val="85000"/>
                    <a:lumOff val="15000"/>
                  </a:schemeClr>
                </a:solidFill>
                <a:latin typeface="Roboto Condensed" pitchFamily="2" charset="0"/>
                <a:ea typeface="Roboto Condensed" pitchFamily="2" charset="0"/>
                <a:cs typeface="Roboto Condensed" pitchFamily="2" charset="0"/>
              </a:endParaRPr>
            </a:p>
          </p:txBody>
        </p:sp>
      </p:grpSp>
    </p:spTree>
  </p:cSld>
  <p:clrMapOvr>
    <a:masterClrMapping/>
  </p:clrMapOvr>
  <p:transition advTm="26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0"/>
            <a:ext cx="4343400" cy="381000"/>
          </a:xfrm>
          <a:prstGeom prst="roundRect">
            <a:avLst/>
          </a:prstGeom>
          <a:solidFill>
            <a:schemeClr val="bg1"/>
          </a:solidFill>
          <a:ln>
            <a:noFill/>
          </a:ln>
          <a:effectLst>
            <a:outerShdw blurRad="266700" dist="101600" dir="5400000" sx="75000" sy="75000" algn="ctr" rotWithShape="0">
              <a:schemeClr val="bg1">
                <a:lumMod val="7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6477000" cy="553998"/>
          </a:xfrm>
          <a:prstGeom prst="rect">
            <a:avLst/>
          </a:prstGeom>
          <a:noFill/>
        </p:spPr>
        <p:txBody>
          <a:bodyPr wrap="square" rtlCol="0">
            <a:spAutoFit/>
          </a:bodyPr>
          <a:lstStyle/>
          <a:p>
            <a:r>
              <a:rPr lang="en-US" sz="3000" dirty="0" smtClean="0">
                <a:solidFill>
                  <a:schemeClr val="tx1">
                    <a:lumMod val="85000"/>
                    <a:lumOff val="15000"/>
                  </a:schemeClr>
                </a:solidFill>
                <a:latin typeface="Roboto Condensed" pitchFamily="2" charset="0"/>
                <a:ea typeface="Roboto Condensed" pitchFamily="2" charset="0"/>
                <a:cs typeface="Roboto Condensed" pitchFamily="2" charset="0"/>
              </a:rPr>
              <a:t>CREATING </a:t>
            </a:r>
            <a:r>
              <a:rPr lang="en-US" sz="3000" dirty="0" smtClean="0">
                <a:solidFill>
                  <a:schemeClr val="bg1">
                    <a:lumMod val="65000"/>
                  </a:schemeClr>
                </a:solidFill>
                <a:latin typeface="Roboto Condensed" pitchFamily="2" charset="0"/>
                <a:ea typeface="Roboto Condensed" pitchFamily="2" charset="0"/>
                <a:cs typeface="Roboto Condensed" pitchFamily="2" charset="0"/>
              </a:rPr>
              <a:t>YOUR</a:t>
            </a:r>
            <a:r>
              <a:rPr lang="en-US" sz="3000" dirty="0" smtClean="0">
                <a:solidFill>
                  <a:schemeClr val="tx1">
                    <a:lumMod val="85000"/>
                    <a:lumOff val="15000"/>
                  </a:schemeClr>
                </a:solidFill>
                <a:latin typeface="Roboto Condensed" pitchFamily="2" charset="0"/>
                <a:ea typeface="Roboto Condensed" pitchFamily="2" charset="0"/>
                <a:cs typeface="Roboto Condensed" pitchFamily="2" charset="0"/>
              </a:rPr>
              <a:t> CIVIL CASE</a:t>
            </a:r>
            <a:endParaRPr lang="en-US" sz="3000" dirty="0">
              <a:solidFill>
                <a:schemeClr val="bg1">
                  <a:lumMod val="65000"/>
                </a:schemeClr>
              </a:solidFill>
              <a:latin typeface="Roboto Condensed" pitchFamily="2" charset="0"/>
              <a:ea typeface="Roboto Condensed" pitchFamily="2" charset="0"/>
              <a:cs typeface="Roboto Condensed" pitchFamily="2" charset="0"/>
            </a:endParaRPr>
          </a:p>
        </p:txBody>
      </p:sp>
      <p:sp>
        <p:nvSpPr>
          <p:cNvPr id="12" name="TextBox 11"/>
          <p:cNvSpPr txBox="1"/>
          <p:nvPr/>
        </p:nvSpPr>
        <p:spPr>
          <a:xfrm>
            <a:off x="0" y="1905000"/>
            <a:ext cx="4267200" cy="1323439"/>
          </a:xfrm>
          <a:prstGeom prst="rect">
            <a:avLst/>
          </a:prstGeom>
          <a:noFill/>
        </p:spPr>
        <p:txBody>
          <a:bodyPr wrap="square" rtlCol="0">
            <a:spAutoFit/>
          </a:bodyPr>
          <a:lstStyle/>
          <a:p>
            <a:r>
              <a:rPr lang="en-US" sz="2000" dirty="0" smtClean="0">
                <a:latin typeface="Roboto Condensed" pitchFamily="2" charset="0"/>
                <a:ea typeface="Roboto Condensed" pitchFamily="2" charset="0"/>
                <a:cs typeface="Roboto Condensed" pitchFamily="2" charset="0"/>
              </a:rPr>
              <a:t>When you are certain your case information is accurate and complete, click </a:t>
            </a:r>
            <a:r>
              <a:rPr lang="en-US" sz="2000" b="1" dirty="0" smtClean="0">
                <a:latin typeface="Roboto Condensed" pitchFamily="2" charset="0"/>
                <a:ea typeface="Roboto Condensed" pitchFamily="2" charset="0"/>
                <a:cs typeface="Roboto Condensed" pitchFamily="2" charset="0"/>
              </a:rPr>
              <a:t>CREATE CASE</a:t>
            </a:r>
            <a:r>
              <a:rPr lang="en-US" sz="2000" dirty="0" smtClean="0">
                <a:latin typeface="Roboto Condensed" pitchFamily="2" charset="0"/>
                <a:ea typeface="Roboto Condensed" pitchFamily="2" charset="0"/>
                <a:cs typeface="Roboto Condensed" pitchFamily="2" charset="0"/>
              </a:rPr>
              <a:t> at the top of the Participant Tree.</a:t>
            </a:r>
            <a:endParaRPr lang="en-US" sz="2000" dirty="0">
              <a:latin typeface="Roboto Condensed" pitchFamily="2" charset="0"/>
              <a:ea typeface="Roboto Condensed" pitchFamily="2" charset="0"/>
              <a:cs typeface="Roboto Condensed" pitchFamily="2" charset="0"/>
            </a:endParaRPr>
          </a:p>
        </p:txBody>
      </p:sp>
      <p:grpSp>
        <p:nvGrpSpPr>
          <p:cNvPr id="8" name="Group 7"/>
          <p:cNvGrpSpPr/>
          <p:nvPr/>
        </p:nvGrpSpPr>
        <p:grpSpPr>
          <a:xfrm>
            <a:off x="381000" y="685800"/>
            <a:ext cx="8077200" cy="914400"/>
            <a:chOff x="304800" y="4876800"/>
            <a:chExt cx="8077200" cy="914400"/>
          </a:xfrm>
        </p:grpSpPr>
        <p:sp>
          <p:nvSpPr>
            <p:cNvPr id="10" name="Rectangle 9"/>
            <p:cNvSpPr/>
            <p:nvPr/>
          </p:nvSpPr>
          <p:spPr>
            <a:xfrm>
              <a:off x="304800" y="4876800"/>
              <a:ext cx="914400" cy="914400"/>
            </a:xfrm>
            <a:prstGeom prst="rect">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r>
                <a:rPr lang="en-US" sz="5400" dirty="0" smtClean="0">
                  <a:solidFill>
                    <a:schemeClr val="bg1">
                      <a:lumMod val="75000"/>
                    </a:schemeClr>
                  </a:solidFill>
                  <a:latin typeface="DYMO Symbols"/>
                  <a:ea typeface="Roboto Condensed" pitchFamily="2" charset="0"/>
                  <a:cs typeface="DYMO Symbols"/>
                </a:rPr>
                <a:t></a:t>
              </a:r>
              <a:endParaRPr lang="en-US" sz="6500" dirty="0">
                <a:solidFill>
                  <a:schemeClr val="bg1">
                    <a:lumMod val="75000"/>
                  </a:schemeClr>
                </a:solidFill>
                <a:latin typeface="Roboto Condensed" pitchFamily="2" charset="0"/>
                <a:ea typeface="Roboto Condensed" pitchFamily="2" charset="0"/>
                <a:cs typeface="Roboto Condensed" pitchFamily="2" charset="0"/>
              </a:endParaRPr>
            </a:p>
          </p:txBody>
        </p:sp>
        <p:sp>
          <p:nvSpPr>
            <p:cNvPr id="13" name="Rectangle 12"/>
            <p:cNvSpPr/>
            <p:nvPr/>
          </p:nvSpPr>
          <p:spPr>
            <a:xfrm>
              <a:off x="1219200" y="4876800"/>
              <a:ext cx="7162800" cy="914400"/>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Before creating your case, </a:t>
              </a:r>
              <a:r>
                <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rPr>
                <a:t>be sure that </a:t>
              </a:r>
              <a:r>
                <a:rPr lang="en-US" sz="2000" b="1" u="sng" dirty="0" smtClean="0">
                  <a:solidFill>
                    <a:schemeClr val="tx1">
                      <a:lumMod val="85000"/>
                      <a:lumOff val="15000"/>
                    </a:schemeClr>
                  </a:solidFill>
                  <a:latin typeface="Roboto Condensed" pitchFamily="2" charset="0"/>
                  <a:ea typeface="Roboto Condensed" pitchFamily="2" charset="0"/>
                  <a:cs typeface="Roboto Condensed" pitchFamily="2" charset="0"/>
                </a:rPr>
                <a:t>all</a:t>
              </a:r>
              <a:r>
                <a:rPr lang="en-US" sz="2000" b="1" dirty="0" smtClean="0">
                  <a:solidFill>
                    <a:schemeClr val="tx1">
                      <a:lumMod val="85000"/>
                      <a:lumOff val="15000"/>
                    </a:schemeClr>
                  </a:solidFill>
                  <a:latin typeface="Roboto Condensed" pitchFamily="2" charset="0"/>
                  <a:ea typeface="Roboto Condensed" pitchFamily="2" charset="0"/>
                  <a:cs typeface="Roboto Condensed" pitchFamily="2" charset="0"/>
                </a:rPr>
                <a:t> parties have been added </a:t>
              </a:r>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and their information entered correctly. </a:t>
              </a:r>
              <a:endParaRPr lang="en-US" dirty="0">
                <a:solidFill>
                  <a:schemeClr val="tx1">
                    <a:lumMod val="85000"/>
                    <a:lumOff val="15000"/>
                  </a:schemeClr>
                </a:solidFill>
                <a:latin typeface="Roboto Condensed" pitchFamily="2" charset="0"/>
                <a:ea typeface="Roboto Condensed" pitchFamily="2" charset="0"/>
                <a:cs typeface="Roboto Condensed" pitchFamily="2" charset="0"/>
              </a:endParaRPr>
            </a:p>
          </p:txBody>
        </p:sp>
      </p:grpSp>
      <p:pic>
        <p:nvPicPr>
          <p:cNvPr id="6146" name="Picture 2"/>
          <p:cNvPicPr>
            <a:picLocks noChangeAspect="1" noChangeArrowheads="1"/>
          </p:cNvPicPr>
          <p:nvPr/>
        </p:nvPicPr>
        <p:blipFill>
          <a:blip r:embed="rId2" cstate="print"/>
          <a:srcRect/>
          <a:stretch>
            <a:fillRect/>
          </a:stretch>
        </p:blipFill>
        <p:spPr bwMode="auto">
          <a:xfrm>
            <a:off x="4230029" y="1905000"/>
            <a:ext cx="4609171" cy="12192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267200" y="3546260"/>
            <a:ext cx="4608576" cy="1330540"/>
          </a:xfrm>
          <a:prstGeom prst="rect">
            <a:avLst/>
          </a:prstGeom>
          <a:noFill/>
          <a:ln w="9525">
            <a:noFill/>
            <a:miter lim="800000"/>
            <a:headEnd/>
            <a:tailEnd/>
          </a:ln>
        </p:spPr>
      </p:pic>
      <p:sp>
        <p:nvSpPr>
          <p:cNvPr id="14" name="TextBox 13"/>
          <p:cNvSpPr txBox="1"/>
          <p:nvPr/>
        </p:nvSpPr>
        <p:spPr>
          <a:xfrm>
            <a:off x="0" y="3553361"/>
            <a:ext cx="4343400" cy="1323439"/>
          </a:xfrm>
          <a:prstGeom prst="rect">
            <a:avLst/>
          </a:prstGeom>
          <a:noFill/>
        </p:spPr>
        <p:txBody>
          <a:bodyPr wrap="square" rtlCol="0">
            <a:spAutoFit/>
          </a:bodyPr>
          <a:lstStyle/>
          <a:p>
            <a:r>
              <a:rPr lang="en-US" sz="2000" dirty="0" smtClean="0">
                <a:latin typeface="Roboto Condensed" pitchFamily="2" charset="0"/>
                <a:ea typeface="Roboto Condensed" pitchFamily="2" charset="0"/>
                <a:cs typeface="Roboto Condensed" pitchFamily="2" charset="0"/>
              </a:rPr>
              <a:t>The following pop-up message will be displayed. </a:t>
            </a:r>
          </a:p>
          <a:p>
            <a:endParaRPr lang="en-US" sz="2000" dirty="0" smtClean="0">
              <a:latin typeface="Roboto Condensed" pitchFamily="2" charset="0"/>
              <a:ea typeface="Roboto Condensed" pitchFamily="2" charset="0"/>
              <a:cs typeface="Roboto Condensed" pitchFamily="2" charset="0"/>
            </a:endParaRPr>
          </a:p>
          <a:p>
            <a:r>
              <a:rPr lang="en-US" sz="2000" dirty="0" smtClean="0">
                <a:latin typeface="Roboto Condensed" pitchFamily="2" charset="0"/>
                <a:ea typeface="Roboto Condensed" pitchFamily="2" charset="0"/>
                <a:cs typeface="Roboto Condensed" pitchFamily="2" charset="0"/>
              </a:rPr>
              <a:t>Click </a:t>
            </a:r>
            <a:r>
              <a:rPr lang="en-US" sz="2000" b="1" dirty="0" smtClean="0">
                <a:latin typeface="Roboto Condensed" pitchFamily="2" charset="0"/>
                <a:ea typeface="Roboto Condensed" pitchFamily="2" charset="0"/>
                <a:cs typeface="Roboto Condensed" pitchFamily="2" charset="0"/>
              </a:rPr>
              <a:t>YES </a:t>
            </a:r>
            <a:r>
              <a:rPr lang="en-US" sz="2000" dirty="0" smtClean="0">
                <a:latin typeface="Roboto Condensed" pitchFamily="2" charset="0"/>
                <a:ea typeface="Roboto Condensed" pitchFamily="2" charset="0"/>
                <a:cs typeface="Roboto Condensed" pitchFamily="2" charset="0"/>
              </a:rPr>
              <a:t>to proceed with filing the case.</a:t>
            </a:r>
            <a:endParaRPr lang="en-US" sz="2000" dirty="0">
              <a:latin typeface="Roboto Condensed" pitchFamily="2" charset="0"/>
              <a:ea typeface="Roboto Condensed" pitchFamily="2" charset="0"/>
              <a:cs typeface="Roboto Condensed" pitchFamily="2" charset="0"/>
            </a:endParaRPr>
          </a:p>
        </p:txBody>
      </p:sp>
    </p:spTree>
  </p:cSld>
  <p:clrMapOvr>
    <a:masterClrMapping/>
  </p:clrMapOvr>
  <p:transition advTm="11604"/>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0"/>
            <a:ext cx="4343400" cy="381000"/>
          </a:xfrm>
          <a:prstGeom prst="roundRect">
            <a:avLst/>
          </a:prstGeom>
          <a:solidFill>
            <a:schemeClr val="bg1"/>
          </a:solidFill>
          <a:ln>
            <a:noFill/>
          </a:ln>
          <a:effectLst>
            <a:outerShdw blurRad="266700" dist="101600" dir="5400000" sx="75000" sy="75000" algn="ctr" rotWithShape="0">
              <a:schemeClr val="bg1">
                <a:lumMod val="7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6477000" cy="553998"/>
          </a:xfrm>
          <a:prstGeom prst="rect">
            <a:avLst/>
          </a:prstGeom>
          <a:noFill/>
        </p:spPr>
        <p:txBody>
          <a:bodyPr wrap="square" rtlCol="0">
            <a:spAutoFit/>
          </a:bodyPr>
          <a:lstStyle/>
          <a:p>
            <a:r>
              <a:rPr lang="en-US" sz="3000" dirty="0" smtClean="0">
                <a:solidFill>
                  <a:schemeClr val="tx1">
                    <a:lumMod val="85000"/>
                    <a:lumOff val="15000"/>
                  </a:schemeClr>
                </a:solidFill>
                <a:latin typeface="Roboto Condensed" pitchFamily="2" charset="0"/>
                <a:ea typeface="Roboto Condensed" pitchFamily="2" charset="0"/>
                <a:cs typeface="Roboto Condensed" pitchFamily="2" charset="0"/>
              </a:rPr>
              <a:t>CREATING </a:t>
            </a:r>
            <a:r>
              <a:rPr lang="en-US" sz="3000" dirty="0" smtClean="0">
                <a:solidFill>
                  <a:schemeClr val="bg1">
                    <a:lumMod val="65000"/>
                  </a:schemeClr>
                </a:solidFill>
                <a:latin typeface="Roboto Condensed" pitchFamily="2" charset="0"/>
                <a:ea typeface="Roboto Condensed" pitchFamily="2" charset="0"/>
                <a:cs typeface="Roboto Condensed" pitchFamily="2" charset="0"/>
              </a:rPr>
              <a:t>YOUR</a:t>
            </a:r>
            <a:r>
              <a:rPr lang="en-US" sz="3000" dirty="0" smtClean="0">
                <a:solidFill>
                  <a:schemeClr val="tx1">
                    <a:lumMod val="85000"/>
                    <a:lumOff val="15000"/>
                  </a:schemeClr>
                </a:solidFill>
                <a:latin typeface="Roboto Condensed" pitchFamily="2" charset="0"/>
                <a:ea typeface="Roboto Condensed" pitchFamily="2" charset="0"/>
                <a:cs typeface="Roboto Condensed" pitchFamily="2" charset="0"/>
              </a:rPr>
              <a:t> CIVIL CASE</a:t>
            </a:r>
            <a:endParaRPr lang="en-US" sz="3000" dirty="0">
              <a:solidFill>
                <a:schemeClr val="bg1">
                  <a:lumMod val="65000"/>
                </a:schemeClr>
              </a:solidFill>
              <a:latin typeface="Roboto Condensed" pitchFamily="2" charset="0"/>
              <a:ea typeface="Roboto Condensed" pitchFamily="2" charset="0"/>
              <a:cs typeface="Roboto Condensed" pitchFamily="2" charset="0"/>
            </a:endParaRPr>
          </a:p>
        </p:txBody>
      </p:sp>
      <p:grpSp>
        <p:nvGrpSpPr>
          <p:cNvPr id="8" name="Group 7"/>
          <p:cNvGrpSpPr/>
          <p:nvPr/>
        </p:nvGrpSpPr>
        <p:grpSpPr>
          <a:xfrm>
            <a:off x="152400" y="4724400"/>
            <a:ext cx="7162800" cy="1066800"/>
            <a:chOff x="381000" y="4876800"/>
            <a:chExt cx="7162800" cy="1066800"/>
          </a:xfrm>
        </p:grpSpPr>
        <p:sp>
          <p:nvSpPr>
            <p:cNvPr id="12" name="Rectangle 11"/>
            <p:cNvSpPr/>
            <p:nvPr/>
          </p:nvSpPr>
          <p:spPr>
            <a:xfrm>
              <a:off x="381000" y="4876800"/>
              <a:ext cx="1069848" cy="1066800"/>
            </a:xfrm>
            <a:prstGeom prst="rect">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nchorCtr="1"/>
            <a:lstStyle/>
            <a:p>
              <a:pPr algn="ctr"/>
              <a:r>
                <a:rPr lang="en-US" sz="2000" b="1" dirty="0" smtClean="0">
                  <a:solidFill>
                    <a:schemeClr val="bg1">
                      <a:lumMod val="75000"/>
                    </a:schemeClr>
                  </a:solidFill>
                  <a:latin typeface="Roboto Condensed" pitchFamily="2" charset="0"/>
                  <a:ea typeface="Roboto Condensed" pitchFamily="2" charset="0"/>
                  <a:cs typeface="Roboto Condensed" pitchFamily="2" charset="0"/>
                </a:rPr>
                <a:t>NOTE</a:t>
              </a:r>
              <a:endParaRPr lang="en-US" sz="2000" b="1" dirty="0">
                <a:solidFill>
                  <a:schemeClr val="bg1">
                    <a:lumMod val="75000"/>
                  </a:schemeClr>
                </a:solidFill>
                <a:latin typeface="Roboto Condensed" pitchFamily="2" charset="0"/>
                <a:ea typeface="Roboto Condensed" pitchFamily="2" charset="0"/>
                <a:cs typeface="Roboto Condensed" pitchFamily="2" charset="0"/>
              </a:endParaRPr>
            </a:p>
          </p:txBody>
        </p:sp>
        <p:sp>
          <p:nvSpPr>
            <p:cNvPr id="13" name="Rectangle 12"/>
            <p:cNvSpPr/>
            <p:nvPr/>
          </p:nvSpPr>
          <p:spPr>
            <a:xfrm>
              <a:off x="1447800" y="4876800"/>
              <a:ext cx="6096000" cy="1066800"/>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Although the case is created, it will </a:t>
              </a:r>
              <a:r>
                <a:rPr lang="en-US" sz="2000" u="sng" dirty="0" smtClean="0">
                  <a:solidFill>
                    <a:schemeClr val="tx1">
                      <a:lumMod val="85000"/>
                      <a:lumOff val="15000"/>
                    </a:schemeClr>
                  </a:solidFill>
                  <a:latin typeface="Roboto Condensed" pitchFamily="2" charset="0"/>
                  <a:ea typeface="Roboto Condensed" pitchFamily="2" charset="0"/>
                  <a:cs typeface="Roboto Condensed" pitchFamily="2" charset="0"/>
                </a:rPr>
                <a:t>NOT</a:t>
              </a:r>
              <a:r>
                <a:rPr lang="en-US" sz="2000" dirty="0" smtClean="0">
                  <a:solidFill>
                    <a:schemeClr val="tx1">
                      <a:lumMod val="85000"/>
                      <a:lumOff val="15000"/>
                    </a:schemeClr>
                  </a:solidFill>
                  <a:latin typeface="Roboto Condensed" pitchFamily="2" charset="0"/>
                  <a:ea typeface="Roboto Condensed" pitchFamily="2" charset="0"/>
                  <a:cs typeface="Roboto Condensed" pitchFamily="2" charset="0"/>
                </a:rPr>
                <a:t> be opened until the initiating document is filed and the filing fee is paid (if required).</a:t>
              </a:r>
              <a:endParaRPr lang="en-US" dirty="0">
                <a:solidFill>
                  <a:schemeClr val="tx1">
                    <a:lumMod val="85000"/>
                    <a:lumOff val="15000"/>
                  </a:schemeClr>
                </a:solidFill>
                <a:latin typeface="Roboto Condensed" pitchFamily="2" charset="0"/>
                <a:ea typeface="Roboto Condensed" pitchFamily="2" charset="0"/>
                <a:cs typeface="Roboto Condensed" pitchFamily="2" charset="0"/>
              </a:endParaRPr>
            </a:p>
          </p:txBody>
        </p:sp>
      </p:grpSp>
      <p:pic>
        <p:nvPicPr>
          <p:cNvPr id="7170" name="Picture 2"/>
          <p:cNvPicPr>
            <a:picLocks noChangeAspect="1" noChangeArrowheads="1"/>
          </p:cNvPicPr>
          <p:nvPr/>
        </p:nvPicPr>
        <p:blipFill>
          <a:blip r:embed="rId2" cstate="print"/>
          <a:srcRect/>
          <a:stretch>
            <a:fillRect/>
          </a:stretch>
        </p:blipFill>
        <p:spPr bwMode="auto">
          <a:xfrm>
            <a:off x="1833368" y="609600"/>
            <a:ext cx="5477264" cy="3886200"/>
          </a:xfrm>
          <a:prstGeom prst="rect">
            <a:avLst/>
          </a:prstGeom>
          <a:noFill/>
          <a:ln w="9525">
            <a:noFill/>
            <a:miter lim="800000"/>
            <a:headEnd/>
            <a:tailEnd/>
          </a:ln>
        </p:spPr>
      </p:pic>
      <p:sp>
        <p:nvSpPr>
          <p:cNvPr id="14" name="TextBox 13"/>
          <p:cNvSpPr txBox="1"/>
          <p:nvPr/>
        </p:nvSpPr>
        <p:spPr>
          <a:xfrm>
            <a:off x="0" y="2362200"/>
            <a:ext cx="1371600" cy="1938992"/>
          </a:xfrm>
          <a:prstGeom prst="rect">
            <a:avLst/>
          </a:prstGeom>
          <a:noFill/>
        </p:spPr>
        <p:txBody>
          <a:bodyPr wrap="square" rtlCol="0">
            <a:spAutoFit/>
          </a:bodyPr>
          <a:lstStyle/>
          <a:p>
            <a:r>
              <a:rPr lang="en-US" sz="2000" dirty="0" smtClean="0">
                <a:latin typeface="Roboto Condensed" pitchFamily="2" charset="0"/>
                <a:ea typeface="Roboto Condensed" pitchFamily="2" charset="0"/>
                <a:cs typeface="Roboto Condensed" pitchFamily="2" charset="0"/>
              </a:rPr>
              <a:t>You will notice ECF has now assigned a case number.</a:t>
            </a:r>
          </a:p>
        </p:txBody>
      </p:sp>
      <p:sp>
        <p:nvSpPr>
          <p:cNvPr id="15" name="Left Brace 14"/>
          <p:cNvSpPr/>
          <p:nvPr/>
        </p:nvSpPr>
        <p:spPr>
          <a:xfrm>
            <a:off x="1371600" y="2590800"/>
            <a:ext cx="457200" cy="1447800"/>
          </a:xfrm>
          <a:prstGeom prst="leftBrace">
            <a:avLst>
              <a:gd name="adj1" fmla="val 8333"/>
              <a:gd name="adj2" fmla="val 50069"/>
            </a:avLst>
          </a:prstGeom>
          <a:no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advTm="23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E45912285BE546AA136237261C3BB8" ma:contentTypeVersion="1" ma:contentTypeDescription="Create a new document." ma:contentTypeScope="" ma:versionID="f0125ce68e61c573fa6a88f9428c51cb">
  <xsd:schema xmlns:xsd="http://www.w3.org/2001/XMLSchema" xmlns:xs="http://www.w3.org/2001/XMLSchema" xmlns:p="http://schemas.microsoft.com/office/2006/metadata/properties" xmlns:ns2="eacec0ba-d949-4144-9588-2817c5637318" targetNamespace="http://schemas.microsoft.com/office/2006/metadata/properties" ma:root="true" ma:fieldsID="f2d67758d00dfbe9a4d681291b05bea9" ns2:_="">
    <xsd:import namespace="eacec0ba-d949-4144-9588-2817c5637318"/>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cec0ba-d949-4144-9588-2817c5637318" elementFormDefault="qualified">
    <xsd:import namespace="http://schemas.microsoft.com/office/2006/documentManagement/types"/>
    <xsd:import namespace="http://schemas.microsoft.com/office/infopath/2007/PartnerControls"/>
    <xsd:element name="Topic" ma:index="8" nillable="true" ma:displayName="Topic" ma:format="Dropdown" ma:internalName="Topic">
      <xsd:simpleType>
        <xsd:union memberTypes="dms:Text">
          <xsd:simpleType>
            <xsd:restriction base="dms:Choice">
              <xsd:enumeration value="Adobe Fillable PDFs"/>
              <xsd:enumeration value="Adobe Training Documents"/>
              <xsd:enumeration value="Case Assignment - Cheat Sheet"/>
              <xsd:enumeration value="Conferences and Forums"/>
              <xsd:enumeration value="CVB"/>
              <xsd:enumeration value="Dictionary"/>
              <xsd:enumeration value="Dictionary Guides"/>
              <xsd:enumeration value="ECF Permissions"/>
              <xsd:enumeration value="Evaluations"/>
              <xsd:enumeration value="Forms"/>
              <xsd:enumeration value="HSGS"/>
              <xsd:enumeration value="Individual Training Plans"/>
              <xsd:enumeration value="Next Generation CM/ECF"/>
              <xsd:enumeration value="Online Training External"/>
              <xsd:enumeration value="PDFs"/>
              <xsd:enumeration value="Quality Control"/>
              <xsd:enumeration value="Reference Docs"/>
              <xsd:enumeration value="Team Contact Information"/>
              <xsd:enumeration value="Team Meetings"/>
              <xsd:enumeration value="Team Responsibilities"/>
              <xsd:enumeration value="Team Statistics"/>
              <xsd:enumeration value="Training - Tips and Tricks"/>
              <xsd:enumeration value="Training - How To"/>
              <xsd:enumeration value="Upgrade"/>
              <xsd:enumeration value="VN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pic xmlns="eacec0ba-d949-4144-9588-2817c5637318">Online Training External</Topi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415AA3-CDA9-4EDA-9433-50F4AC6E4B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cec0ba-d949-4144-9588-2817c56373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ED84B0-F9C3-42A6-90B4-CE1DC56367AC}">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eacec0ba-d949-4144-9588-2817c5637318"/>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5D26E58B-4579-4537-8B30-4C8242E5B4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881</TotalTime>
  <Words>517</Words>
  <Application>Microsoft Office PowerPoint</Application>
  <PresentationFormat>On-screen Show (4:3)</PresentationFormat>
  <Paragraphs>64</Paragraphs>
  <Slides>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Roboto Condensed</vt:lpstr>
      <vt:lpstr>Calibri</vt:lpstr>
      <vt:lpstr>Wingdings</vt:lpstr>
      <vt:lpstr>DYMO Symbols</vt:lpstr>
      <vt:lpstr>Arial Narrow</vt:lpstr>
      <vt:lpstr>Office Theme</vt:lpstr>
      <vt:lpstr>Slide 1</vt:lpstr>
      <vt:lpstr>Slide 2</vt:lpstr>
      <vt:lpstr>Slide 3</vt:lpstr>
      <vt:lpstr>Slide 4</vt:lpstr>
      <vt:lpstr>Slide 5</vt:lpstr>
      <vt:lpstr>Slide 6</vt:lpstr>
      <vt:lpstr>Slide 7</vt:lpstr>
      <vt:lpstr>Slide 8</vt:lpstr>
      <vt:lpstr>Slide 9</vt:lpstr>
    </vt:vector>
  </TitlesOfParts>
  <Company>U.S. Courts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Jaime Kaneshero</dc:creator>
  <cp:lastModifiedBy>Pat Sherwood</cp:lastModifiedBy>
  <cp:revision>176</cp:revision>
  <dcterms:created xsi:type="dcterms:W3CDTF">2015-12-09T15:54:09Z</dcterms:created>
  <dcterms:modified xsi:type="dcterms:W3CDTF">2015-12-21T19:43:16Z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0x010100BEE45912285BE546AA136237261C3BB8</vt:lpwstr>
  </property>
</Properties>
</file>